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145706681" r:id="rId3"/>
    <p:sldId id="2145706711" r:id="rId4"/>
    <p:sldId id="2145706693" r:id="rId5"/>
    <p:sldId id="2145706694" r:id="rId6"/>
    <p:sldId id="2145706705" r:id="rId7"/>
    <p:sldId id="2145706700" r:id="rId8"/>
    <p:sldId id="2145706708" r:id="rId9"/>
    <p:sldId id="2145706684" r:id="rId10"/>
    <p:sldId id="2145706710" r:id="rId11"/>
    <p:sldId id="2145706697" r:id="rId12"/>
    <p:sldId id="2145706704" r:id="rId13"/>
    <p:sldId id="2145706709" r:id="rId14"/>
    <p:sldId id="2145706706" r:id="rId15"/>
  </p:sldIdLst>
  <p:sldSz cx="17340263"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Standaardsectie" id="{EF4BF08C-29E7-48C9-8659-B70E85F27A10}">
          <p14:sldIdLst>
            <p14:sldId id="257"/>
          </p14:sldIdLst>
        </p14:section>
        <p14:section name="Naamloze sectie" id="{583BFAD6-E071-47AE-A8DF-68803B2F18BA}">
          <p14:sldIdLst>
            <p14:sldId id="2145706681"/>
            <p14:sldId id="2145706711"/>
            <p14:sldId id="2145706693"/>
            <p14:sldId id="2145706694"/>
            <p14:sldId id="2145706705"/>
            <p14:sldId id="2145706700"/>
            <p14:sldId id="2145706708"/>
            <p14:sldId id="2145706684"/>
            <p14:sldId id="2145706710"/>
            <p14:sldId id="2145706697"/>
            <p14:sldId id="2145706704"/>
            <p14:sldId id="2145706709"/>
            <p14:sldId id="2145706706"/>
          </p14:sldIdLst>
        </p14:section>
      </p14:sectionLst>
    </p:ext>
    <p:ext uri="{EFAFB233-063F-42B5-8137-9DF3F51BA10A}">
      <p15:sldGuideLst xmlns:p15="http://schemas.microsoft.com/office/powerpoint/2012/main">
        <p15:guide id="1" orient="horz" pos="3072" userDrawn="1">
          <p15:clr>
            <a:srgbClr val="A4A3A4"/>
          </p15:clr>
        </p15:guide>
        <p15:guide id="2" pos="5462" userDrawn="1">
          <p15:clr>
            <a:srgbClr val="A4A3A4"/>
          </p15:clr>
        </p15:guide>
        <p15:guide id="3" pos="1425" userDrawn="1">
          <p15:clr>
            <a:srgbClr val="A4A3A4"/>
          </p15:clr>
        </p15:guide>
        <p15:guide id="4" pos="949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A3E11A-E690-B3A4-B24B-B8583AAFDBA0}" name="Eva Klazema" initials="EK" userId="S::eva.klazema@student.uva.nl::95416b95-5625-4837-9ad9-bb5f5189fa90" providerId="AD"/>
  <p188:author id="{46E2B19A-1DC6-93EB-93F2-9DD460402022}" name="Eva Klazema | SAN" initials="EK" userId="S::eva@sancommunicatie.nl::0ba0dbc1-ce49-4893-baab-16f47a096b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E2E"/>
    <a:srgbClr val="F6B387"/>
    <a:srgbClr val="000000"/>
    <a:srgbClr val="FFFFFF"/>
    <a:srgbClr val="EF7C00"/>
    <a:srgbClr val="F88930"/>
    <a:srgbClr val="F69947"/>
    <a:srgbClr val="F69543"/>
    <a:srgbClr val="ED903E"/>
    <a:srgbClr val="F6B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88948"/>
  </p:normalViewPr>
  <p:slideViewPr>
    <p:cSldViewPr snapToGrid="0" snapToObjects="1">
      <p:cViewPr varScale="1">
        <p:scale>
          <a:sx n="81" d="100"/>
          <a:sy n="81" d="100"/>
        </p:scale>
        <p:origin x="840" y="200"/>
      </p:cViewPr>
      <p:guideLst>
        <p:guide orient="horz" pos="3072"/>
        <p:guide pos="5462"/>
        <p:guide pos="1425"/>
        <p:guide pos="94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90488" y="744538"/>
            <a:ext cx="6616700" cy="3722687"/>
          </a:xfrm>
          <a:prstGeom prst="rect">
            <a:avLst/>
          </a:prstGeom>
        </p:spPr>
        <p:txBody>
          <a:bodyPr/>
          <a:lstStyle/>
          <a:p>
            <a:endParaRPr/>
          </a:p>
        </p:txBody>
      </p:sp>
      <p:sp>
        <p:nvSpPr>
          <p:cNvPr id="118" name="Shape 118"/>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611398898"/>
      </p:ext>
    </p:extLst>
  </p:cSld>
  <p:clrMap bg1="lt1" tx1="dk1" bg2="lt2" tx2="dk2" accent1="accent1" accent2="accent2" accent3="accent3" accent4="accent4" accent5="accent5" accent6="accent6" hlink="hlink" folHlink="folHlink"/>
  <p:notesStyle>
    <a:lvl1pPr defTabSz="457200" latinLnBrk="0">
      <a:lnSpc>
        <a:spcPct val="117999"/>
      </a:lnSpc>
      <a:defRPr sz="3000">
        <a:latin typeface="Helvetica Neue"/>
        <a:ea typeface="Helvetica Neue"/>
        <a:cs typeface="Helvetica Neue"/>
        <a:sym typeface="Helvetica Neue"/>
      </a:defRPr>
    </a:lvl1pPr>
    <a:lvl2pPr indent="228600" defTabSz="457200" latinLnBrk="0">
      <a:lnSpc>
        <a:spcPct val="117999"/>
      </a:lnSpc>
      <a:defRPr sz="3000">
        <a:latin typeface="Helvetica Neue"/>
        <a:ea typeface="Helvetica Neue"/>
        <a:cs typeface="Helvetica Neue"/>
        <a:sym typeface="Helvetica Neue"/>
      </a:defRPr>
    </a:lvl2pPr>
    <a:lvl3pPr indent="457200" defTabSz="457200" latinLnBrk="0">
      <a:lnSpc>
        <a:spcPct val="117999"/>
      </a:lnSpc>
      <a:defRPr sz="3000">
        <a:latin typeface="Helvetica Neue"/>
        <a:ea typeface="Helvetica Neue"/>
        <a:cs typeface="Helvetica Neue"/>
        <a:sym typeface="Helvetica Neue"/>
      </a:defRPr>
    </a:lvl3pPr>
    <a:lvl4pPr indent="685800" defTabSz="457200" latinLnBrk="0">
      <a:lnSpc>
        <a:spcPct val="117999"/>
      </a:lnSpc>
      <a:defRPr sz="3000">
        <a:latin typeface="Helvetica Neue"/>
        <a:ea typeface="Helvetica Neue"/>
        <a:cs typeface="Helvetica Neue"/>
        <a:sym typeface="Helvetica Neue"/>
      </a:defRPr>
    </a:lvl4pPr>
    <a:lvl5pPr indent="914400" defTabSz="457200" latinLnBrk="0">
      <a:lnSpc>
        <a:spcPct val="117999"/>
      </a:lnSpc>
      <a:defRPr sz="3000">
        <a:latin typeface="Helvetica Neue"/>
        <a:ea typeface="Helvetica Neue"/>
        <a:cs typeface="Helvetica Neue"/>
        <a:sym typeface="Helvetica Neue"/>
      </a:defRPr>
    </a:lvl5pPr>
    <a:lvl6pPr indent="1143000" defTabSz="457200" latinLnBrk="0">
      <a:lnSpc>
        <a:spcPct val="117999"/>
      </a:lnSpc>
      <a:defRPr sz="3000">
        <a:latin typeface="Helvetica Neue"/>
        <a:ea typeface="Helvetica Neue"/>
        <a:cs typeface="Helvetica Neue"/>
        <a:sym typeface="Helvetica Neue"/>
      </a:defRPr>
    </a:lvl6pPr>
    <a:lvl7pPr indent="1371600" defTabSz="457200" latinLnBrk="0">
      <a:lnSpc>
        <a:spcPct val="117999"/>
      </a:lnSpc>
      <a:defRPr sz="3000">
        <a:latin typeface="Helvetica Neue"/>
        <a:ea typeface="Helvetica Neue"/>
        <a:cs typeface="Helvetica Neue"/>
        <a:sym typeface="Helvetica Neue"/>
      </a:defRPr>
    </a:lvl7pPr>
    <a:lvl8pPr indent="1600200" defTabSz="457200" latinLnBrk="0">
      <a:lnSpc>
        <a:spcPct val="117999"/>
      </a:lnSpc>
      <a:defRPr sz="3000">
        <a:latin typeface="Helvetica Neue"/>
        <a:ea typeface="Helvetica Neue"/>
        <a:cs typeface="Helvetica Neue"/>
        <a:sym typeface="Helvetica Neue"/>
      </a:defRPr>
    </a:lvl8pPr>
    <a:lvl9pPr indent="1828800" defTabSz="457200" latinLnBrk="0">
      <a:lnSpc>
        <a:spcPct val="117999"/>
      </a:lnSpc>
      <a:defRPr sz="3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Helvetica" pitchFamily="2" charset="0"/>
                <a:cs typeface="Calibri" panose="020F0502020204030204" pitchFamily="34" charset="0"/>
              </a:rPr>
              <a:t>Welkom allemaal.</a:t>
            </a:r>
          </a:p>
          <a:p>
            <a:br>
              <a:rPr lang="nl-NL" dirty="0">
                <a:latin typeface="Helvetica" pitchFamily="2" charset="0"/>
                <a:cs typeface="Calibri" panose="020F0502020204030204" pitchFamily="34" charset="0"/>
              </a:rPr>
            </a:br>
            <a:r>
              <a:rPr lang="nl-NL" b="0" i="0" u="none" strike="noStrike" dirty="0">
                <a:solidFill>
                  <a:srgbClr val="000000"/>
                </a:solidFill>
                <a:effectLst/>
                <a:latin typeface="Helvetica" pitchFamily="2" charset="0"/>
                <a:cs typeface="Calibri" panose="020F0502020204030204" pitchFamily="34" charset="0"/>
              </a:rPr>
              <a:t>Vandaag laten we zien hoe de </a:t>
            </a:r>
            <a:r>
              <a:rPr lang="nl-NL" b="1" i="0" u="none" strike="noStrike" dirty="0">
                <a:solidFill>
                  <a:srgbClr val="000000"/>
                </a:solidFill>
                <a:effectLst/>
                <a:latin typeface="Helvetica" pitchFamily="2" charset="0"/>
                <a:cs typeface="Calibri" panose="020F0502020204030204" pitchFamily="34" charset="0"/>
              </a:rPr>
              <a:t>Expert Academy</a:t>
            </a:r>
            <a:r>
              <a:rPr lang="nl-NL" b="0" i="0" u="none" strike="noStrike" dirty="0">
                <a:solidFill>
                  <a:srgbClr val="000000"/>
                </a:solidFill>
                <a:effectLst/>
                <a:latin typeface="Helvetica" pitchFamily="2" charset="0"/>
                <a:cs typeface="Calibri" panose="020F0502020204030204" pitchFamily="34" charset="0"/>
              </a:rPr>
              <a:t> jou helpt om meer uit je team én je winkel te halen.</a:t>
            </a:r>
            <a:br>
              <a:rPr lang="nl-NL" dirty="0">
                <a:latin typeface="Helvetica" pitchFamily="2" charset="0"/>
                <a:cs typeface="Calibri" panose="020F0502020204030204" pitchFamily="34" charset="0"/>
              </a:rPr>
            </a:br>
            <a:r>
              <a:rPr lang="nl-NL" b="0" i="0" u="none" strike="noStrike" dirty="0">
                <a:solidFill>
                  <a:srgbClr val="000000"/>
                </a:solidFill>
                <a:effectLst/>
                <a:latin typeface="-webkit-standard"/>
              </a:rPr>
              <a:t>Oftewel: hoe ‘</a:t>
            </a:r>
            <a:r>
              <a:rPr lang="nl-NL" b="0" i="0" u="none" strike="noStrike" dirty="0" err="1">
                <a:solidFill>
                  <a:srgbClr val="000000"/>
                </a:solidFill>
                <a:effectLst/>
                <a:latin typeface="-webkit-standard"/>
              </a:rPr>
              <a:t>unbox</a:t>
            </a:r>
            <a:r>
              <a:rPr lang="nl-NL" b="0" i="0" u="none" strike="noStrike" dirty="0">
                <a:solidFill>
                  <a:srgbClr val="000000"/>
                </a:solidFill>
                <a:effectLst/>
                <a:latin typeface="-webkit-standard"/>
              </a:rPr>
              <a:t>’ je het talent van je team met de </a:t>
            </a:r>
            <a:r>
              <a:rPr lang="nl-NL" b="1" i="0" u="none" strike="noStrike" dirty="0" err="1">
                <a:solidFill>
                  <a:srgbClr val="000000"/>
                </a:solidFill>
                <a:effectLst/>
                <a:latin typeface="Helvetica Neue" panose="02000503000000020004" pitchFamily="2" charset="0"/>
              </a:rPr>
              <a:t>Epert</a:t>
            </a:r>
            <a:r>
              <a:rPr lang="nl-NL" b="1" i="0" u="none" strike="noStrike" dirty="0">
                <a:solidFill>
                  <a:srgbClr val="000000"/>
                </a:solidFill>
                <a:effectLst/>
                <a:latin typeface="Helvetica Neue" panose="02000503000000020004" pitchFamily="2" charset="0"/>
              </a:rPr>
              <a:t> Academy?</a:t>
            </a:r>
            <a:r>
              <a:rPr lang="nl-NL" b="0" i="0" u="none" strike="noStrike" dirty="0">
                <a:solidFill>
                  <a:srgbClr val="000000"/>
                </a:solidFill>
                <a:effectLst/>
                <a:latin typeface="-webkit-standard"/>
              </a:rPr>
              <a:t> </a:t>
            </a:r>
            <a:endParaRPr lang="nl-NL" dirty="0">
              <a:solidFill>
                <a:srgbClr val="000000"/>
              </a:solidFill>
              <a:latin typeface="Helvetica" pitchFamily="2" charset="0"/>
              <a:cs typeface="Calibri" panose="020F0502020204030204" pitchFamily="34" charset="0"/>
            </a:endParaRPr>
          </a:p>
        </p:txBody>
      </p:sp>
    </p:spTree>
    <p:extLst>
      <p:ext uri="{BB962C8B-B14F-4D97-AF65-F5344CB8AC3E}">
        <p14:creationId xmlns:p14="http://schemas.microsoft.com/office/powerpoint/2010/main" val="306379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457200" eaLnBrk="1" fontAlgn="auto" latinLnBrk="0" hangingPunct="1">
              <a:lnSpc>
                <a:spcPct val="117999"/>
              </a:lnSpc>
              <a:spcBef>
                <a:spcPts val="0"/>
              </a:spcBef>
              <a:spcAft>
                <a:spcPts val="0"/>
              </a:spcAft>
              <a:buClrTx/>
              <a:buSzTx/>
              <a:buFont typeface="+mj-lt"/>
              <a:buNone/>
              <a:tabLst/>
              <a:defRPr/>
            </a:pPr>
            <a:r>
              <a:rPr lang="nl-NL" b="0" i="0" u="sng" strike="noStrike" dirty="0">
                <a:solidFill>
                  <a:srgbClr val="000000"/>
                </a:solidFill>
                <a:effectLst/>
              </a:rPr>
              <a:t>Uitleg leerpaden</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Een </a:t>
            </a:r>
            <a:r>
              <a:rPr lang="nl-NL" dirty="0" err="1">
                <a:effectLst/>
                <a:latin typeface="Helvetica Neue" panose="02000503000000020004" pitchFamily="2" charset="0"/>
              </a:rPr>
              <a:t>leerpad</a:t>
            </a:r>
            <a:r>
              <a:rPr lang="nl-NL" dirty="0">
                <a:effectLst/>
                <a:latin typeface="Helvetica Neue" panose="02000503000000020004" pitchFamily="2" charset="0"/>
              </a:rPr>
              <a:t> is een pakket van relevante trainingen, met zowel soft als hard skills, binnen een interessegebied. </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Medewerkers kunnen zo snel aan de slag met trainingen die passen bij hun functie, leerdoelen en ambities. </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Ze hoeven niet zelf op zoek naar de juiste training. </a:t>
            </a:r>
          </a:p>
          <a:p>
            <a:endParaRPr lang="nl-NL" dirty="0">
              <a:solidFill>
                <a:srgbClr val="000000"/>
              </a:solidFill>
            </a:endParaRPr>
          </a:p>
        </p:txBody>
      </p:sp>
    </p:spTree>
    <p:extLst>
      <p:ext uri="{BB962C8B-B14F-4D97-AF65-F5344CB8AC3E}">
        <p14:creationId xmlns:p14="http://schemas.microsoft.com/office/powerpoint/2010/main" val="344665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rPr>
              <a:t>Aan de slag gaan is simpel:</a:t>
            </a:r>
          </a:p>
          <a:p>
            <a:pPr algn="l"/>
            <a:endParaRPr lang="nl-NL" b="0" i="0" u="none" strike="noStrike" dirty="0">
              <a:solidFill>
                <a:srgbClr val="000000"/>
              </a:solidFill>
              <a:effectLst/>
            </a:endParaRPr>
          </a:p>
          <a:p>
            <a:pPr algn="l"/>
            <a:r>
              <a:rPr lang="nl-NL" b="1" i="0" u="none" strike="noStrike" dirty="0">
                <a:solidFill>
                  <a:srgbClr val="000000"/>
                </a:solidFill>
                <a:effectLst/>
              </a:rPr>
              <a:t>1. Meld je winkel aan en maak je mensen enthousiast.</a:t>
            </a:r>
          </a:p>
          <a:p>
            <a:pPr marL="0" marR="0" lvl="0" indent="0" algn="l" defTabSz="457200" eaLnBrk="1" fontAlgn="auto" latinLnBrk="0" hangingPunct="1">
              <a:lnSpc>
                <a:spcPct val="117999"/>
              </a:lnSpc>
              <a:spcBef>
                <a:spcPts val="0"/>
              </a:spcBef>
              <a:spcAft>
                <a:spcPts val="0"/>
              </a:spcAft>
              <a:buClrTx/>
              <a:buSzTx/>
              <a:buFont typeface="+mj-lt"/>
              <a:buNone/>
              <a:tabLst/>
              <a:defRPr/>
            </a:pPr>
            <a:r>
              <a:rPr lang="nl-NL" b="0" i="0" u="none" strike="noStrike" dirty="0">
                <a:solidFill>
                  <a:srgbClr val="000000"/>
                </a:solidFill>
                <a:effectLst/>
              </a:rPr>
              <a:t>Jullie krijgen straks de QR en link om je aan te melden.</a:t>
            </a:r>
            <a:endParaRPr lang="nl-NL" dirty="0"/>
          </a:p>
          <a:p>
            <a:pPr algn="l">
              <a:buFont typeface="+mj-lt"/>
              <a:buNone/>
            </a:pPr>
            <a:endParaRPr lang="nl-NL" b="0" i="0" u="sng" strike="noStrike" dirty="0">
              <a:solidFill>
                <a:srgbClr val="000000"/>
              </a:solidFill>
              <a:effectLst/>
            </a:endParaRPr>
          </a:p>
          <a:p>
            <a:pPr algn="l">
              <a:buFont typeface="+mj-lt"/>
              <a:buNone/>
            </a:pPr>
            <a:r>
              <a:rPr lang="nl-NL" b="1" i="0" u="none" strike="noStrike" dirty="0">
                <a:solidFill>
                  <a:srgbClr val="000000"/>
                </a:solidFill>
                <a:effectLst/>
              </a:rPr>
              <a:t>2. Bepaal wie welke trainingen gaan volgen, maak gebruik van handige leerpaden.</a:t>
            </a:r>
          </a:p>
          <a:p>
            <a:pPr marL="0" marR="0" lvl="1" indent="0" algn="l" defTabSz="457200" eaLnBrk="1" fontAlgn="auto" latinLnBrk="0" hangingPunct="1">
              <a:lnSpc>
                <a:spcPct val="117999"/>
              </a:lnSpc>
              <a:spcBef>
                <a:spcPts val="0"/>
              </a:spcBef>
              <a:spcAft>
                <a:spcPts val="0"/>
              </a:spcAft>
              <a:buClrTx/>
              <a:buSzTx/>
              <a:buFont typeface="+mj-lt"/>
              <a:buNone/>
              <a:tabLst/>
              <a:defRPr/>
            </a:pPr>
            <a:endParaRPr lang="nl-NL" b="1" i="0" u="none" strike="noStrike" dirty="0">
              <a:solidFill>
                <a:srgbClr val="000000"/>
              </a:solidFill>
              <a:effectLst/>
              <a:latin typeface="Helvetica Neue" panose="02000503000000020004" pitchFamily="2" charset="0"/>
            </a:endParaRP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b="1" i="0" u="none" strike="noStrike" dirty="0">
                <a:solidFill>
                  <a:srgbClr val="000000"/>
                </a:solidFill>
                <a:effectLst/>
                <a:latin typeface="Helvetica Neue" panose="02000503000000020004" pitchFamily="2" charset="0"/>
              </a:rPr>
              <a:t>3. </a:t>
            </a:r>
            <a:r>
              <a:rPr lang="nl-NL" b="1" i="0" u="none" strike="noStrike" dirty="0">
                <a:solidFill>
                  <a:srgbClr val="000000"/>
                </a:solidFill>
                <a:effectLst/>
              </a:rPr>
              <a:t>Volg de voortgang via je dashboard en stuur bij in de gesprekken met je medewerkers.</a:t>
            </a:r>
            <a:br>
              <a:rPr lang="nl-NL" b="0" i="0" u="none" strike="noStrike" dirty="0">
                <a:solidFill>
                  <a:srgbClr val="000000"/>
                </a:solidFill>
                <a:effectLst/>
              </a:rPr>
            </a:br>
            <a:r>
              <a:rPr lang="nl-NL" b="0" i="0" u="none" strike="noStrike" dirty="0">
                <a:solidFill>
                  <a:srgbClr val="000000"/>
                </a:solidFill>
                <a:effectLst/>
              </a:rPr>
              <a:t>Geen ingewikkelde implementatie, jij en je team kunnen snel van start.</a:t>
            </a:r>
          </a:p>
        </p:txBody>
      </p:sp>
    </p:spTree>
    <p:extLst>
      <p:ext uri="{BB962C8B-B14F-4D97-AF65-F5344CB8AC3E}">
        <p14:creationId xmlns:p14="http://schemas.microsoft.com/office/powerpoint/2010/main" val="311014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nl-NL" b="0" i="0" u="none" strike="noStrike" dirty="0">
                <a:solidFill>
                  <a:srgbClr val="444444"/>
                </a:solidFill>
                <a:effectLst/>
                <a:latin typeface="Calibri" panose="020F0502020204030204" pitchFamily="34" charset="0"/>
              </a:rPr>
              <a:t>Samen inloggen en je account checken. </a:t>
            </a:r>
            <a:r>
              <a:rPr lang="nl-NL" b="0" i="0" u="none" strike="noStrike" dirty="0">
                <a:solidFill>
                  <a:srgbClr val="000000"/>
                </a:solidFill>
                <a:effectLst/>
                <a:latin typeface="-webkit-standard"/>
              </a:rPr>
              <a:t>Dit is zo gepiept.</a:t>
            </a:r>
            <a:endParaRPr lang="nl-NL" b="0" i="0" u="none" strike="noStrike" dirty="0">
              <a:solidFill>
                <a:srgbClr val="444444"/>
              </a:solidFill>
              <a:effectLst/>
              <a:latin typeface="Calibri" panose="020F0502020204030204" pitchFamily="34" charset="0"/>
            </a:endParaRPr>
          </a:p>
          <a:p>
            <a:endParaRPr lang="nl-NL" b="1" i="0" u="none" strike="noStrike" dirty="0">
              <a:solidFill>
                <a:srgbClr val="000000"/>
              </a:solidFill>
              <a:effectLst/>
              <a:latin typeface="-webkit-standard"/>
            </a:endParaRPr>
          </a:p>
          <a:p>
            <a:r>
              <a:rPr lang="nl-NL" b="0" i="0" u="none" strike="noStrike" dirty="0">
                <a:solidFill>
                  <a:srgbClr val="000000"/>
                </a:solidFill>
                <a:effectLst/>
                <a:latin typeface="-webkit-standard"/>
              </a:rPr>
              <a:t>Scan de QR-code of ga naar de link onderaan de dia.</a:t>
            </a:r>
          </a:p>
        </p:txBody>
      </p:sp>
    </p:spTree>
    <p:extLst>
      <p:ext uri="{BB962C8B-B14F-4D97-AF65-F5344CB8AC3E}">
        <p14:creationId xmlns:p14="http://schemas.microsoft.com/office/powerpoint/2010/main" val="242283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154F5-D209-07E6-3111-29C9A2328F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F63E81-4A68-D0C6-B0C4-623A2E8AD2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E83E4D-9C45-5CD1-838E-D78C7D6FA44E}"/>
              </a:ext>
            </a:extLst>
          </p:cNvPr>
          <p:cNvSpPr>
            <a:spLocks noGrp="1"/>
          </p:cNvSpPr>
          <p:nvPr>
            <p:ph type="body" idx="1"/>
          </p:nvPr>
        </p:nvSpPr>
        <p:spPr/>
        <p:txBody>
          <a:bodyPr/>
          <a:lstStyle/>
          <a:p>
            <a:r>
              <a:rPr lang="nl-NL" b="1" i="0" dirty="0"/>
              <a:t>Maak een vliegende start</a:t>
            </a:r>
          </a:p>
          <a:p>
            <a:r>
              <a:rPr lang="nl-NL" b="0" i="0" dirty="0"/>
              <a:t>Wil je snel stappen maken met je team? Maak dan gebruik van het teampakket dat je krijgt. </a:t>
            </a:r>
          </a:p>
          <a:p>
            <a:endParaRPr lang="nl-NL" b="0" i="0" dirty="0"/>
          </a:p>
          <a:p>
            <a:r>
              <a:rPr lang="nl-NL" b="0" i="0" dirty="0"/>
              <a:t>Dit bestaat uit:</a:t>
            </a:r>
          </a:p>
          <a:p>
            <a:endParaRPr lang="nl-NL" b="0" i="0" dirty="0"/>
          </a:p>
          <a:p>
            <a:r>
              <a:rPr lang="nl-NL" b="1" i="0" dirty="0"/>
              <a:t>1. Poster</a:t>
            </a:r>
          </a:p>
          <a:p>
            <a:r>
              <a:rPr lang="nl-NL" b="0" i="0" dirty="0"/>
              <a:t>Kies een mooie, opvallende plek in de personeelsruimte of bijvoorbeeld op het toilet.</a:t>
            </a:r>
          </a:p>
          <a:p>
            <a:r>
              <a:rPr lang="nl-NL" b="0" i="0" dirty="0"/>
              <a:t>Scannen en starten maar! </a:t>
            </a:r>
          </a:p>
          <a:p>
            <a:endParaRPr lang="nl-NL" b="1" i="0" dirty="0"/>
          </a:p>
          <a:p>
            <a:r>
              <a:rPr lang="nl-NL" b="1" i="0" dirty="0"/>
              <a:t>2. Bierviltjes</a:t>
            </a:r>
          </a:p>
          <a:p>
            <a:r>
              <a:rPr lang="nl-NL" b="0" i="0" dirty="0"/>
              <a:t>Leg deze op een opvallende / leuke plek in de personeelsruimte. </a:t>
            </a:r>
          </a:p>
          <a:p>
            <a:pPr marL="0" marR="0" lvl="0" indent="0" defTabSz="457200" eaLnBrk="1" fontAlgn="auto" latinLnBrk="0" hangingPunct="1">
              <a:lnSpc>
                <a:spcPct val="117999"/>
              </a:lnSpc>
              <a:spcBef>
                <a:spcPts val="0"/>
              </a:spcBef>
              <a:spcAft>
                <a:spcPts val="0"/>
              </a:spcAft>
              <a:buClrTx/>
              <a:buSzTx/>
              <a:buFontTx/>
              <a:buNone/>
              <a:tabLst/>
              <a:defRPr/>
            </a:pPr>
            <a:r>
              <a:rPr lang="nl-NL" b="0" i="0" dirty="0"/>
              <a:t>Snel scannen en starten! </a:t>
            </a:r>
          </a:p>
          <a:p>
            <a:endParaRPr lang="nl-NL" b="1" i="0" dirty="0"/>
          </a:p>
          <a:p>
            <a:r>
              <a:rPr lang="nl-NL" b="1" i="0" dirty="0"/>
              <a:t>3. Flyers</a:t>
            </a:r>
          </a:p>
          <a:p>
            <a:r>
              <a:rPr lang="nl-NL" b="0" i="0" dirty="0"/>
              <a:t>In het korte alle info en ook snel scannen en starten! </a:t>
            </a:r>
          </a:p>
          <a:p>
            <a:r>
              <a:rPr lang="nl-NL" b="0" i="0" dirty="0"/>
              <a:t>Leg een stapel in de personeelsruimte of deel deze uit tijdens een </a:t>
            </a:r>
            <a:r>
              <a:rPr lang="nl-NL" b="0" i="0" dirty="0" err="1"/>
              <a:t>dagstart</a:t>
            </a:r>
            <a:r>
              <a:rPr lang="nl-NL" b="0" i="0" dirty="0"/>
              <a:t>. </a:t>
            </a:r>
          </a:p>
          <a:p>
            <a:endParaRPr lang="nl-NL" b="0" i="0" dirty="0"/>
          </a:p>
          <a:p>
            <a:r>
              <a:rPr lang="nl-NL" b="0" i="0" dirty="0"/>
              <a:t>Zo maak je samen een vliegende start.</a:t>
            </a:r>
          </a:p>
          <a:p>
            <a:endParaRPr lang="nl-NL" i="1" dirty="0"/>
          </a:p>
          <a:p>
            <a:pPr algn="l">
              <a:buFont typeface="+mj-lt"/>
              <a:buNone/>
            </a:pPr>
            <a:r>
              <a:rPr lang="nl-NL" b="0" i="0" u="sng" strike="noStrike" dirty="0">
                <a:solidFill>
                  <a:srgbClr val="000000"/>
                </a:solidFill>
                <a:effectLst/>
              </a:rPr>
              <a:t>Overige tips om je team aan het leren te krijgen:</a:t>
            </a:r>
          </a:p>
          <a:p>
            <a:pPr algn="l">
              <a:buFont typeface="+mj-lt"/>
              <a:buNone/>
            </a:pPr>
            <a:r>
              <a:rPr lang="nl-NL" b="0" i="0" u="none" strike="noStrike" dirty="0">
                <a:solidFill>
                  <a:srgbClr val="000000"/>
                </a:solidFill>
                <a:effectLst/>
              </a:rPr>
              <a:t>(indien voldoende tijd kan je 1 of meerdere noemen, anders overslaan)</a:t>
            </a:r>
            <a:endParaRPr lang="nl-NL" b="1" i="0" u="none" strike="noStrike" dirty="0">
              <a:solidFill>
                <a:srgbClr val="000000"/>
              </a:solidFill>
              <a:effectLst/>
            </a:endParaRPr>
          </a:p>
          <a:p>
            <a:pPr algn="l">
              <a:buFont typeface="+mj-lt"/>
              <a:buNone/>
            </a:pPr>
            <a:endParaRPr lang="nl-NL" b="1" i="0" u="none" strike="noStrike" dirty="0">
              <a:solidFill>
                <a:srgbClr val="000000"/>
              </a:solidFill>
              <a:effectLst/>
            </a:endParaRPr>
          </a:p>
          <a:p>
            <a:pPr marL="0" indent="0" algn="l">
              <a:buNone/>
            </a:pPr>
            <a:r>
              <a:rPr lang="nl-NL" b="1" i="0" u="none" strike="noStrike" dirty="0">
                <a:solidFill>
                  <a:srgbClr val="000000"/>
                </a:solidFill>
                <a:effectLst/>
              </a:rPr>
              <a:t>1. Koppel leren aan echte winkelmomenten</a:t>
            </a:r>
            <a:br>
              <a:rPr lang="nl-NL" b="0" i="0" u="none" strike="noStrike" dirty="0">
                <a:solidFill>
                  <a:srgbClr val="000000"/>
                </a:solidFill>
                <a:effectLst/>
              </a:rPr>
            </a:br>
            <a:r>
              <a:rPr lang="nl-NL" b="0" i="0" u="none" strike="noStrike" dirty="0">
                <a:solidFill>
                  <a:srgbClr val="000000"/>
                </a:solidFill>
                <a:effectLst/>
              </a:rPr>
              <a:t>Bijvoorbeeld: “Gebruik vandaag één nieuwe vraag uit de verkooptraining bij elke klant.” </a:t>
            </a:r>
          </a:p>
          <a:p>
            <a:pPr marL="0" indent="0" algn="l">
              <a:buNone/>
            </a:pPr>
            <a:r>
              <a:rPr lang="nl-NL" b="0" i="0" u="none" strike="noStrike" dirty="0">
                <a:solidFill>
                  <a:srgbClr val="000000"/>
                </a:solidFill>
                <a:effectLst/>
              </a:rPr>
              <a:t>Laat ze aan het einde van de dag delen wat werkte. Dit maakt leren tastbaar en verhoogt motivatie.</a:t>
            </a:r>
          </a:p>
          <a:p>
            <a:pPr algn="l"/>
            <a:endParaRPr lang="nl-NL" b="1" i="0" u="none" strike="noStrike" dirty="0">
              <a:solidFill>
                <a:srgbClr val="000000"/>
              </a:solidFill>
              <a:effectLst/>
            </a:endParaRPr>
          </a:p>
          <a:p>
            <a:pPr algn="l"/>
            <a:r>
              <a:rPr lang="nl-NL" b="1" i="0" u="none" strike="noStrike" dirty="0">
                <a:solidFill>
                  <a:srgbClr val="000000"/>
                </a:solidFill>
                <a:effectLst/>
              </a:rPr>
              <a:t>2. Maak teamhelden zichtbaar</a:t>
            </a:r>
            <a:br>
              <a:rPr lang="nl-NL" b="0" i="0" u="none" strike="noStrike" dirty="0">
                <a:solidFill>
                  <a:srgbClr val="000000"/>
                </a:solidFill>
                <a:effectLst/>
              </a:rPr>
            </a:br>
            <a:r>
              <a:rPr lang="nl-NL" b="0" i="0" u="none" strike="noStrike" dirty="0">
                <a:solidFill>
                  <a:srgbClr val="000000"/>
                </a:solidFill>
                <a:effectLst/>
              </a:rPr>
              <a:t>Zet medewerkers die een training afronden in het zonnetje: in de groepsapp, tijdens de </a:t>
            </a:r>
            <a:r>
              <a:rPr lang="nl-NL" b="0" i="0" u="none" strike="noStrike" dirty="0" err="1">
                <a:solidFill>
                  <a:srgbClr val="000000"/>
                </a:solidFill>
                <a:effectLst/>
              </a:rPr>
              <a:t>dagstart</a:t>
            </a:r>
            <a:r>
              <a:rPr lang="nl-NL" b="0" i="0" u="none" strike="noStrike" dirty="0">
                <a:solidFill>
                  <a:srgbClr val="000000"/>
                </a:solidFill>
                <a:effectLst/>
              </a:rPr>
              <a:t> of op een klein bordje in de kantine. </a:t>
            </a:r>
          </a:p>
          <a:p>
            <a:pPr algn="l"/>
            <a:r>
              <a:rPr lang="nl-NL" b="0" i="0" u="none" strike="noStrike" dirty="0">
                <a:solidFill>
                  <a:srgbClr val="000000"/>
                </a:solidFill>
                <a:effectLst/>
              </a:rPr>
              <a:t>Het gaat niet om competitie, maar om erkenning. Als mensen zien dat anderen groeien, groeit de rest mee.</a:t>
            </a:r>
          </a:p>
          <a:p>
            <a:pPr algn="l">
              <a:buFont typeface="+mj-lt"/>
              <a:buNone/>
            </a:pPr>
            <a:endParaRPr lang="nl-NL" b="1" i="0" u="none" strike="noStrike" dirty="0">
              <a:solidFill>
                <a:srgbClr val="000000"/>
              </a:solidFill>
              <a:effectLst/>
            </a:endParaRPr>
          </a:p>
          <a:p>
            <a:pPr algn="l"/>
            <a:r>
              <a:rPr lang="nl-NL" b="1" i="0" u="none" strike="noStrike" dirty="0">
                <a:solidFill>
                  <a:srgbClr val="000000"/>
                </a:solidFill>
                <a:effectLst/>
              </a:rPr>
              <a:t>3. Koppel trainingen aan concrete bedrijfsdoelen</a:t>
            </a:r>
            <a:br>
              <a:rPr lang="nl-NL" b="0" i="0" u="none" strike="noStrike" dirty="0">
                <a:solidFill>
                  <a:srgbClr val="000000"/>
                </a:solidFill>
                <a:effectLst/>
              </a:rPr>
            </a:br>
            <a:r>
              <a:rPr lang="nl-NL" b="0" i="0" u="none" strike="noStrike" dirty="0">
                <a:solidFill>
                  <a:srgbClr val="000000"/>
                </a:solidFill>
                <a:effectLst/>
              </a:rPr>
              <a:t>Maak het heel praktisch: “Deze maand willen we onze klantbeoordelingen omhoog — daarom volgen we allemaal de module </a:t>
            </a:r>
            <a:r>
              <a:rPr lang="nl-NL" b="0" i="1" u="none" strike="noStrike" dirty="0">
                <a:solidFill>
                  <a:srgbClr val="000000"/>
                </a:solidFill>
                <a:effectLst/>
              </a:rPr>
              <a:t>klantgericht verkopen</a:t>
            </a:r>
            <a:r>
              <a:rPr lang="nl-NL" b="0" i="0" u="none" strike="noStrike" dirty="0">
                <a:solidFill>
                  <a:srgbClr val="000000"/>
                </a:solidFill>
                <a:effectLst/>
              </a:rPr>
              <a:t>.” Teams leren sneller als ze begrijpen </a:t>
            </a:r>
            <a:r>
              <a:rPr lang="nl-NL" b="0" i="1" u="none" strike="noStrike" dirty="0">
                <a:solidFill>
                  <a:srgbClr val="000000"/>
                </a:solidFill>
                <a:effectLst/>
              </a:rPr>
              <a:t>waar het voor nodig is</a:t>
            </a:r>
            <a:r>
              <a:rPr lang="nl-NL" b="0" i="0" u="none" strike="noStrike" dirty="0">
                <a:solidFill>
                  <a:srgbClr val="000000"/>
                </a:solidFill>
                <a:effectLst/>
              </a:rPr>
              <a:t> en hoe het bijdraagt aan resultaat.</a:t>
            </a:r>
          </a:p>
          <a:p>
            <a:pPr algn="l"/>
            <a:endParaRPr lang="nl-NL" b="0" i="0" u="none" strike="noStrike" dirty="0">
              <a:solidFill>
                <a:srgbClr val="000000"/>
              </a:solidFill>
              <a:effectLst/>
            </a:endParaRPr>
          </a:p>
          <a:p>
            <a:pPr algn="l"/>
            <a:r>
              <a:rPr lang="nl-NL" b="1" i="0" u="none" strike="noStrike" dirty="0">
                <a:solidFill>
                  <a:srgbClr val="000000"/>
                </a:solidFill>
                <a:effectLst/>
              </a:rPr>
              <a:t>4. Bouw leren in als vast onderdeel van het werk, niet als extra taak</a:t>
            </a:r>
            <a:br>
              <a:rPr lang="nl-NL" b="0" i="0" u="none" strike="noStrike" dirty="0">
                <a:solidFill>
                  <a:srgbClr val="000000"/>
                </a:solidFill>
                <a:effectLst/>
              </a:rPr>
            </a:br>
            <a:r>
              <a:rPr lang="nl-NL" b="0" i="0" u="none" strike="noStrike" dirty="0">
                <a:solidFill>
                  <a:srgbClr val="000000"/>
                </a:solidFill>
                <a:effectLst/>
              </a:rPr>
              <a:t>Laat medewerkers elke week een kort blokje (5–10 min) inplannen tijdens hun dienst: vóór opening, tijdens een rustig moment of vlak voor sluit. Als je dit structureel maakt, kost het geen extra tijd én wordt het vanzelfsprekend.</a:t>
            </a:r>
          </a:p>
          <a:p>
            <a:pPr algn="l"/>
            <a:endParaRPr lang="nl-NL" sz="3000" b="1" i="0" u="none" strike="noStrike" dirty="0">
              <a:solidFill>
                <a:srgbClr val="000000"/>
              </a:solidFill>
              <a:effectLst/>
              <a:latin typeface="Helvetica Neue"/>
              <a:ea typeface="Helvetica Neue"/>
              <a:cs typeface="Helvetica Neue"/>
              <a:sym typeface="Helvetica Neue"/>
            </a:endParaRPr>
          </a:p>
          <a:p>
            <a:pPr algn="l"/>
            <a:r>
              <a:rPr lang="nl-NL" sz="3000" b="1" i="0" u="none" strike="noStrike" dirty="0">
                <a:solidFill>
                  <a:srgbClr val="000000"/>
                </a:solidFill>
                <a:effectLst/>
                <a:latin typeface="Helvetica Neue"/>
                <a:ea typeface="Helvetica Neue"/>
                <a:cs typeface="Helvetica Neue"/>
                <a:sym typeface="Helvetica Neue"/>
              </a:rPr>
              <a:t>5. Daag medewerkers uit met leuke, korte </a:t>
            </a:r>
            <a:r>
              <a:rPr lang="nl-NL" sz="3000" b="1" i="0" u="none" strike="noStrike" dirty="0" err="1">
                <a:solidFill>
                  <a:srgbClr val="000000"/>
                </a:solidFill>
                <a:effectLst/>
                <a:latin typeface="Helvetica Neue"/>
                <a:ea typeface="Helvetica Neue"/>
                <a:cs typeface="Helvetica Neue"/>
                <a:sym typeface="Helvetica Neue"/>
              </a:rPr>
              <a:t>challenges</a:t>
            </a:r>
            <a:endParaRPr lang="nl-NL" sz="3000" b="0" i="0" u="none" strike="noStrike" dirty="0">
              <a:solidFill>
                <a:srgbClr val="000000"/>
              </a:solidFill>
              <a:effectLst/>
              <a:latin typeface="-webkit-standard"/>
              <a:ea typeface="Helvetica Neue"/>
              <a:cs typeface="Helvetica Neue"/>
              <a:sym typeface="Helvetica Neue"/>
            </a:endParaRPr>
          </a:p>
          <a:p>
            <a:pPr algn="l"/>
            <a:r>
              <a:rPr lang="nl-NL" sz="3000" b="0" i="0" u="none" strike="noStrike" dirty="0">
                <a:solidFill>
                  <a:srgbClr val="000000"/>
                </a:solidFill>
                <a:effectLst/>
                <a:latin typeface="-webkit-standard"/>
                <a:ea typeface="Helvetica Neue"/>
                <a:cs typeface="Helvetica Neue"/>
                <a:sym typeface="Helvetica Neue"/>
              </a:rPr>
              <a:t>Voorbeeld: “Vind-en-Vertel” (</a:t>
            </a:r>
            <a:r>
              <a:rPr lang="nl-NL" sz="3000" b="0" i="0" u="none" strike="noStrike" dirty="0" err="1">
                <a:solidFill>
                  <a:srgbClr val="000000"/>
                </a:solidFill>
                <a:effectLst/>
                <a:latin typeface="-webkit-standard"/>
                <a:ea typeface="Helvetica Neue"/>
                <a:cs typeface="Helvetica Neue"/>
                <a:sym typeface="Helvetica Neue"/>
              </a:rPr>
              <a:t>dagchallenge</a:t>
            </a:r>
            <a:r>
              <a:rPr lang="nl-NL" sz="3000" b="0" i="0" u="none" strike="noStrike" dirty="0">
                <a:solidFill>
                  <a:srgbClr val="000000"/>
                </a:solidFill>
                <a:effectLst/>
                <a:latin typeface="-webkit-standard"/>
                <a:ea typeface="Helvetica Neue"/>
                <a:cs typeface="Helvetica Neue"/>
                <a:sym typeface="Helvetica Neue"/>
              </a:rPr>
              <a:t> van 5 minuten)</a:t>
            </a:r>
            <a:br>
              <a:rPr lang="nl-NL" sz="3000" b="0" i="0" u="none" strike="noStrike" dirty="0">
                <a:solidFill>
                  <a:srgbClr val="000000"/>
                </a:solidFill>
                <a:effectLst/>
                <a:latin typeface="-webkit-standard"/>
                <a:ea typeface="Helvetica Neue"/>
                <a:cs typeface="Helvetica Neue"/>
                <a:sym typeface="Helvetica Neue"/>
              </a:rPr>
            </a:br>
            <a:r>
              <a:rPr lang="nl-NL" b="0" i="0" u="none" strike="noStrike" dirty="0">
                <a:solidFill>
                  <a:srgbClr val="000000"/>
                </a:solidFill>
                <a:effectLst/>
                <a:latin typeface="-webkit-standard"/>
              </a:rPr>
              <a:t>Laat elke medewerker één product kiezen uit de winkel waar ze minder van weten (bijv. een nieuwe soundbar, slimme thermostaat of koffiemachine).</a:t>
            </a:r>
          </a:p>
          <a:p>
            <a:pPr algn="l"/>
            <a:endParaRPr lang="nl-NL" b="0" i="0" u="none" strike="noStrike" dirty="0">
              <a:solidFill>
                <a:srgbClr val="000000"/>
              </a:solidFill>
              <a:effectLst/>
              <a:latin typeface="-webkit-standard"/>
            </a:endParaRPr>
          </a:p>
          <a:p>
            <a:pPr algn="l"/>
            <a:r>
              <a:rPr lang="nl-NL" b="1" i="0" u="none" strike="noStrike" dirty="0">
                <a:solidFill>
                  <a:srgbClr val="000000"/>
                </a:solidFill>
                <a:effectLst/>
              </a:rPr>
              <a:t>Opdracht:</a:t>
            </a:r>
            <a:endParaRPr lang="nl-NL" b="0" i="0" u="none" strike="noStrike" dirty="0">
              <a:solidFill>
                <a:srgbClr val="000000"/>
              </a:solidFill>
              <a:effectLst/>
            </a:endParaRPr>
          </a:p>
          <a:p>
            <a:pPr algn="l">
              <a:buFont typeface="+mj-lt"/>
              <a:buAutoNum type="arabicPeriod"/>
            </a:pPr>
            <a:r>
              <a:rPr lang="nl-NL" b="0" i="0" u="none" strike="noStrike" dirty="0">
                <a:solidFill>
                  <a:srgbClr val="000000"/>
                </a:solidFill>
                <a:effectLst/>
              </a:rPr>
              <a:t>Volg één korte module of video in de Academy over dat product (max. 5 min).</a:t>
            </a:r>
          </a:p>
          <a:p>
            <a:pPr algn="l">
              <a:buFont typeface="+mj-lt"/>
              <a:buAutoNum type="arabicPeriod"/>
            </a:pPr>
            <a:r>
              <a:rPr lang="nl-NL" b="0" i="0" u="none" strike="noStrike" dirty="0">
                <a:solidFill>
                  <a:srgbClr val="000000"/>
                </a:solidFill>
                <a:effectLst/>
              </a:rPr>
              <a:t>Vertel in de </a:t>
            </a:r>
            <a:r>
              <a:rPr lang="nl-NL" b="0" i="0" u="none" strike="noStrike" dirty="0" err="1">
                <a:solidFill>
                  <a:srgbClr val="000000"/>
                </a:solidFill>
                <a:effectLst/>
              </a:rPr>
              <a:t>dagstart</a:t>
            </a:r>
            <a:r>
              <a:rPr lang="nl-NL" b="0" i="0" u="none" strike="noStrike" dirty="0">
                <a:solidFill>
                  <a:srgbClr val="000000"/>
                </a:solidFill>
                <a:effectLst/>
              </a:rPr>
              <a:t> één verrassend feit of verkoopargument dat je hebt geleerd.</a:t>
            </a:r>
          </a:p>
          <a:p>
            <a:pPr algn="l">
              <a:buFont typeface="+mj-lt"/>
              <a:buAutoNum type="arabicPeriod"/>
            </a:pPr>
            <a:r>
              <a:rPr lang="nl-NL" b="0" i="0" u="none" strike="noStrike" dirty="0">
                <a:solidFill>
                  <a:srgbClr val="000000"/>
                </a:solidFill>
                <a:effectLst/>
              </a:rPr>
              <a:t>Gebruik dat argument bij minstens één klant die dag.</a:t>
            </a:r>
          </a:p>
          <a:p>
            <a:pPr algn="l"/>
            <a:endParaRPr lang="nl-NL" i="1" dirty="0"/>
          </a:p>
        </p:txBody>
      </p:sp>
    </p:spTree>
    <p:extLst>
      <p:ext uri="{BB962C8B-B14F-4D97-AF65-F5344CB8AC3E}">
        <p14:creationId xmlns:p14="http://schemas.microsoft.com/office/powerpoint/2010/main" val="355349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154F5-D209-07E6-3111-29C9A2328F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F63E81-4A68-D0C6-B0C4-623A2E8AD2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E83E4D-9C45-5CD1-838E-D78C7D6FA44E}"/>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64396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Helvetica" pitchFamily="2" charset="0"/>
              </a:rPr>
              <a:t>De kern van de Academy zit in drie woorden: </a:t>
            </a:r>
            <a:r>
              <a:rPr lang="nl-NL" dirty="0">
                <a:solidFill>
                  <a:srgbClr val="000000"/>
                </a:solidFill>
                <a:latin typeface="Helvetica" pitchFamily="2" charset="0"/>
              </a:rPr>
              <a:t>trainen</a:t>
            </a:r>
            <a:r>
              <a:rPr lang="nl-NL" b="0" i="0" u="none" strike="noStrike" dirty="0">
                <a:solidFill>
                  <a:srgbClr val="000000"/>
                </a:solidFill>
                <a:effectLst/>
                <a:latin typeface="Helvetica" pitchFamily="2" charset="0"/>
              </a:rPr>
              <a:t>, ontwikkelen, groeien. </a:t>
            </a:r>
          </a:p>
          <a:p>
            <a:pPr marL="0" marR="0" lvl="0" indent="0" defTabSz="457200" eaLnBrk="1" fontAlgn="auto" latinLnBrk="0" hangingPunct="1">
              <a:lnSpc>
                <a:spcPct val="117999"/>
              </a:lnSpc>
              <a:spcBef>
                <a:spcPts val="0"/>
              </a:spcBef>
              <a:spcAft>
                <a:spcPts val="0"/>
              </a:spcAft>
              <a:buClrTx/>
              <a:buSzTx/>
              <a:buFontTx/>
              <a:buNone/>
              <a:tabLst/>
              <a:defRPr/>
            </a:pPr>
            <a:endParaRPr lang="nl-NL" b="0" i="0" u="none" strike="noStrike" dirty="0">
              <a:solidFill>
                <a:srgbClr val="000000"/>
              </a:solidFill>
              <a:effectLst/>
              <a:latin typeface="Helvetica" pitchFamily="2"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Helvetica" pitchFamily="2" charset="0"/>
              </a:rPr>
              <a:t>Door het talent in je team te ‘</a:t>
            </a:r>
            <a:r>
              <a:rPr lang="nl-NL" b="0" i="0" u="none" strike="noStrike" dirty="0" err="1">
                <a:solidFill>
                  <a:srgbClr val="000000"/>
                </a:solidFill>
                <a:effectLst/>
                <a:latin typeface="Helvetica" pitchFamily="2" charset="0"/>
              </a:rPr>
              <a:t>unboxen</a:t>
            </a:r>
            <a:r>
              <a:rPr lang="nl-NL" b="0" i="0" u="none" strike="noStrike" dirty="0">
                <a:solidFill>
                  <a:srgbClr val="000000"/>
                </a:solidFill>
                <a:effectLst/>
                <a:latin typeface="Helvetica" pitchFamily="2" charset="0"/>
              </a:rPr>
              <a:t>’ (zien en ontwikkelen), bouw je aan aan toekomstgericht team waar klanten voor terugkomen.</a:t>
            </a:r>
          </a:p>
          <a:p>
            <a:pPr marL="0" marR="0" lvl="0" indent="0" defTabSz="457200" eaLnBrk="1" fontAlgn="auto" latinLnBrk="0" hangingPunct="1">
              <a:lnSpc>
                <a:spcPct val="117999"/>
              </a:lnSpc>
              <a:spcBef>
                <a:spcPts val="0"/>
              </a:spcBef>
              <a:spcAft>
                <a:spcPts val="0"/>
              </a:spcAft>
              <a:buClrTx/>
              <a:buSzTx/>
              <a:buFontTx/>
              <a:buNone/>
              <a:tabLst/>
              <a:defRPr/>
            </a:pPr>
            <a:endParaRPr lang="nl-NL" i="0" dirty="0">
              <a:solidFill>
                <a:srgbClr val="000000"/>
              </a:solidFill>
              <a:effectLst/>
              <a:latin typeface="Helvetica" pitchFamily="2"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nl-NL" dirty="0">
              <a:solidFill>
                <a:srgbClr val="000000"/>
              </a:solidFill>
              <a:latin typeface="Helvetica" pitchFamily="2" charset="0"/>
            </a:endParaRPr>
          </a:p>
        </p:txBody>
      </p:sp>
    </p:spTree>
    <p:extLst>
      <p:ext uri="{BB962C8B-B14F-4D97-AF65-F5344CB8AC3E}">
        <p14:creationId xmlns:p14="http://schemas.microsoft.com/office/powerpoint/2010/main" val="189497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Bart geeft het al aan: de Expert Academy is voor alles wat je nodig hebt in je vak als je bij Expert werkt. </a:t>
            </a:r>
          </a:p>
          <a:p>
            <a:r>
              <a:rPr lang="nl-NL" i="0" dirty="0"/>
              <a:t>Je kunt niet alleen groeien in je vak, maar ook als persoon. Door je talenten te ontdekken en te ontwikkelen. </a:t>
            </a:r>
          </a:p>
          <a:p>
            <a:endParaRPr lang="nl-NL" i="0" dirty="0"/>
          </a:p>
          <a:p>
            <a:r>
              <a:rPr lang="nl-NL" i="0" dirty="0"/>
              <a:t>De Academy is voor iedereen in de </a:t>
            </a:r>
            <a:r>
              <a:rPr lang="nl-NL" i="0" dirty="0" err="1"/>
              <a:t>elektroretail</a:t>
            </a:r>
            <a:r>
              <a:rPr lang="nl-NL" i="0" dirty="0"/>
              <a:t>, van winkel- tot buitendienst-medewerker. </a:t>
            </a:r>
          </a:p>
        </p:txBody>
      </p:sp>
    </p:spTree>
    <p:extLst>
      <p:ext uri="{BB962C8B-B14F-4D97-AF65-F5344CB8AC3E}">
        <p14:creationId xmlns:p14="http://schemas.microsoft.com/office/powerpoint/2010/main" val="362068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webkit-standard"/>
              </a:rPr>
              <a:t>Onze branche verandert snel: </a:t>
            </a:r>
          </a:p>
          <a:p>
            <a:pPr algn="l" rtl="0" fontAlgn="base"/>
            <a:r>
              <a:rPr lang="nl-NL" b="0" i="0" u="none" strike="noStrike" dirty="0">
                <a:solidFill>
                  <a:srgbClr val="000000"/>
                </a:solidFill>
                <a:effectLst/>
                <a:latin typeface="-webkit-standard"/>
              </a:rPr>
              <a:t>- Marges staan onder druk, er is meer en meer (online)concurrentie</a:t>
            </a:r>
          </a:p>
          <a:p>
            <a:pPr algn="l" rtl="0" fontAlgn="base"/>
            <a:r>
              <a:rPr lang="nl-NL" b="0" i="0" u="none" strike="noStrike" dirty="0">
                <a:solidFill>
                  <a:srgbClr val="000000"/>
                </a:solidFill>
                <a:effectLst/>
                <a:latin typeface="-webkit-standard"/>
              </a:rPr>
              <a:t>- Klanten zijn steeds beter geïnformeerd en veeleisender</a:t>
            </a:r>
          </a:p>
          <a:p>
            <a:pPr algn="l" rtl="0" fontAlgn="base"/>
            <a:r>
              <a:rPr lang="nl-NL" b="0" i="0" u="none" strike="noStrike" dirty="0">
                <a:solidFill>
                  <a:srgbClr val="000000"/>
                </a:solidFill>
                <a:effectLst/>
                <a:latin typeface="-webkit-standard"/>
              </a:rPr>
              <a:t>- Nieuwe mensen inwerken kost veel tijd (die je meestal niet hebt)</a:t>
            </a:r>
          </a:p>
          <a:p>
            <a:pPr algn="l" rtl="0" fontAlgn="base"/>
            <a:r>
              <a:rPr lang="nl-NL" b="0" i="0" u="none" strike="noStrike" dirty="0">
                <a:solidFill>
                  <a:srgbClr val="000000"/>
                </a:solidFill>
                <a:effectLst/>
                <a:latin typeface="-webkit-standard"/>
              </a:rPr>
              <a:t>- De werkdruk is structureel hoog</a:t>
            </a:r>
          </a:p>
          <a:p>
            <a:pPr algn="l" rtl="0" fontAlgn="base"/>
            <a:r>
              <a:rPr lang="nl-NL" b="0" i="0" u="none" strike="noStrike" dirty="0">
                <a:solidFill>
                  <a:srgbClr val="000000"/>
                </a:solidFill>
                <a:effectLst/>
                <a:latin typeface="-webkit-standard"/>
              </a:rPr>
              <a:t>- Goede mensen zijn schaars, het is belangrijk ze aan je te binden</a:t>
            </a:r>
            <a:endParaRPr lang="en-US"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444444"/>
                </a:solidFill>
                <a:effectLst/>
                <a:latin typeface="Helvetica Neue" panose="02000503000000020004" pitchFamily="2" charset="0"/>
              </a:rPr>
              <a:t>​</a:t>
            </a:r>
            <a:br>
              <a:rPr lang="nl-NL" b="0" i="0" u="none" strike="noStrike" dirty="0">
                <a:solidFill>
                  <a:srgbClr val="444444"/>
                </a:solidFill>
                <a:effectLst/>
                <a:latin typeface="Helvetica Neue" panose="02000503000000020004" pitchFamily="2" charset="0"/>
              </a:rPr>
            </a:br>
            <a:r>
              <a:rPr lang="nl-NL" b="0" i="0" u="none" strike="noStrike" dirty="0">
                <a:solidFill>
                  <a:srgbClr val="000000"/>
                </a:solidFill>
                <a:effectLst/>
                <a:latin typeface="-webkit-standard"/>
              </a:rPr>
              <a:t>Juist daarom is investeren in je team belangrijker dan ooit.</a:t>
            </a:r>
            <a:r>
              <a:rPr lang="nl-NL" b="0" i="0" u="none" strike="noStrike" dirty="0">
                <a:solidFill>
                  <a:srgbClr val="444444"/>
                </a:solidFill>
                <a:effectLst/>
                <a:latin typeface="-webkit-standard"/>
              </a:rPr>
              <a:t>​</a:t>
            </a:r>
            <a:endParaRPr lang="nl-NL" b="0" i="0" u="none" strike="noStrike"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97505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webkit-standard"/>
              </a:rPr>
              <a:t>De Academy helpt je om die uitdagingen aan te pakken. Met trainingen die speciaal zijn ontwikkeld voor de </a:t>
            </a:r>
            <a:r>
              <a:rPr lang="nl-NL" b="0" i="0" u="none" strike="noStrike" dirty="0" err="1">
                <a:solidFill>
                  <a:srgbClr val="000000"/>
                </a:solidFill>
                <a:effectLst/>
                <a:latin typeface="-webkit-standard"/>
              </a:rPr>
              <a:t>elektroretail</a:t>
            </a:r>
            <a:r>
              <a:rPr lang="nl-NL" b="0" i="0" u="none" strike="noStrike" dirty="0">
                <a:solidFill>
                  <a:srgbClr val="000000"/>
                </a:solidFill>
                <a:effectLst/>
                <a:latin typeface="-webkit-standard"/>
              </a:rPr>
              <a:t>. </a:t>
            </a:r>
            <a:br>
              <a:rPr lang="nl-NL" dirty="0"/>
            </a:br>
            <a:endParaRPr lang="nl-NL" dirty="0"/>
          </a:p>
          <a:p>
            <a:r>
              <a:rPr lang="nl-NL" b="0" i="0" u="none" strike="noStrike" dirty="0">
                <a:solidFill>
                  <a:srgbClr val="000000"/>
                </a:solidFill>
                <a:effectLst/>
                <a:latin typeface="-webkit-standard"/>
              </a:rPr>
              <a:t>In het kort wat dit je oplevert:</a:t>
            </a:r>
          </a:p>
          <a:p>
            <a:pPr marL="514350" indent="-514350">
              <a:buAutoNum type="arabicPeriod"/>
            </a:pPr>
            <a:r>
              <a:rPr lang="nl-NL" b="0" i="0" u="none" strike="noStrike" dirty="0">
                <a:solidFill>
                  <a:srgbClr val="000000"/>
                </a:solidFill>
                <a:effectLst/>
                <a:latin typeface="-webkit-standard"/>
              </a:rPr>
              <a:t>Terugkerende klanten, omdat je </a:t>
            </a:r>
            <a:r>
              <a:rPr lang="nl-NL" b="0" i="0" u="none" strike="noStrike">
                <a:solidFill>
                  <a:srgbClr val="000000"/>
                </a:solidFill>
                <a:effectLst/>
                <a:latin typeface="-webkit-standard"/>
              </a:rPr>
              <a:t>mensen weten </a:t>
            </a:r>
            <a:r>
              <a:rPr lang="nl-NL" b="0" i="0" u="none" strike="noStrike" dirty="0">
                <a:solidFill>
                  <a:srgbClr val="000000"/>
                </a:solidFill>
                <a:effectLst/>
                <a:latin typeface="-webkit-standard"/>
              </a:rPr>
              <a:t>wat belangrijk is voor klanten en ze de juiste service verlenen.</a:t>
            </a:r>
          </a:p>
          <a:p>
            <a:pPr marL="514350" indent="-514350">
              <a:buAutoNum type="arabicPeriod"/>
            </a:pPr>
            <a:r>
              <a:rPr lang="nl-NL" b="0" i="0" u="none" strike="noStrike" dirty="0">
                <a:solidFill>
                  <a:srgbClr val="000000"/>
                </a:solidFill>
                <a:effectLst/>
                <a:latin typeface="-webkit-standard"/>
              </a:rPr>
              <a:t>Je bespaart tijd en kosten met de kant- en klare </a:t>
            </a:r>
            <a:r>
              <a:rPr lang="nl-NL" b="0" i="0" u="none" strike="noStrike" dirty="0" err="1">
                <a:solidFill>
                  <a:srgbClr val="000000"/>
                </a:solidFill>
                <a:effectLst/>
                <a:latin typeface="-webkit-standard"/>
              </a:rPr>
              <a:t>onboarding</a:t>
            </a:r>
            <a:r>
              <a:rPr lang="nl-NL" b="0" i="0" u="none" strike="noStrike" dirty="0">
                <a:solidFill>
                  <a:srgbClr val="000000"/>
                </a:solidFill>
                <a:effectLst/>
                <a:latin typeface="-webkit-standard"/>
              </a:rPr>
              <a:t> voor nieuw personeel.</a:t>
            </a:r>
          </a:p>
          <a:p>
            <a:pPr marL="514350" indent="-514350">
              <a:buAutoNum type="arabicPeriod"/>
            </a:pPr>
            <a:r>
              <a:rPr lang="nl-NL" b="0" i="0" u="none" strike="noStrike" dirty="0">
                <a:solidFill>
                  <a:srgbClr val="000000"/>
                </a:solidFill>
                <a:effectLst/>
                <a:latin typeface="-webkit-standard"/>
              </a:rPr>
              <a:t>Je team staat met meer energie op de vloer en bij klanten aan de deur. Leren houdt het werk voor iedereen leuk én dat merkt je klant ook.</a:t>
            </a:r>
          </a:p>
          <a:p>
            <a:pPr marL="514350" indent="-514350">
              <a:buAutoNum type="arabicPeriod"/>
            </a:pPr>
            <a:r>
              <a:rPr lang="nl-NL" b="0" i="0" u="none" strike="noStrike" dirty="0">
                <a:solidFill>
                  <a:srgbClr val="000000"/>
                </a:solidFill>
                <a:effectLst/>
                <a:latin typeface="-webkit-standard"/>
              </a:rPr>
              <a:t>Doordat de trainingen aansluiten op je winkel en klant, haal je meer resultaat uit je winkel en blijft de verkoop op peil.</a:t>
            </a:r>
          </a:p>
        </p:txBody>
      </p:sp>
    </p:spTree>
    <p:extLst>
      <p:ext uri="{BB962C8B-B14F-4D97-AF65-F5344CB8AC3E}">
        <p14:creationId xmlns:p14="http://schemas.microsoft.com/office/powerpoint/2010/main" val="317572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rPr>
              <a:t>Even een beeld van de impact: in 2025 zijn alle gebruikers samen zijn maar liefst 13.470 trainingen en 1.220 leerpaden gestart. De Academy wordt beoordeeld met een 9. En 100+ vooraanstaande merken bieden hun trainingen aan in de Academy.</a:t>
            </a:r>
          </a:p>
          <a:p>
            <a:br>
              <a:rPr lang="nl-NL" b="0" i="0" dirty="0">
                <a:latin typeface="Real Text Pro" panose="020B0504020204020204" pitchFamily="34" charset="77"/>
              </a:rPr>
            </a:br>
            <a:r>
              <a:rPr lang="nl-NL" b="0" i="0" u="none" strike="noStrike" dirty="0">
                <a:solidFill>
                  <a:srgbClr val="000000"/>
                </a:solidFill>
                <a:effectLst/>
                <a:latin typeface="Real Text Pro" panose="020B0504020204020204" pitchFamily="34" charset="77"/>
              </a:rPr>
              <a:t>Dat laat zien dat het </a:t>
            </a:r>
            <a:r>
              <a:rPr lang="nl-NL" b="0" i="0" u="none" strike="noStrike" dirty="0" err="1">
                <a:solidFill>
                  <a:srgbClr val="000000"/>
                </a:solidFill>
                <a:effectLst/>
                <a:latin typeface="Real Text Pro" panose="020B0504020204020204" pitchFamily="34" charset="77"/>
              </a:rPr>
              <a:t>wearkt</a:t>
            </a:r>
            <a:r>
              <a:rPr lang="nl-NL" b="0" i="0" u="none" strike="noStrike" dirty="0">
                <a:solidFill>
                  <a:srgbClr val="000000"/>
                </a:solidFill>
                <a:effectLst/>
                <a:latin typeface="Real Text Pro" panose="020B0504020204020204" pitchFamily="34" charset="77"/>
              </a:rPr>
              <a:t> en gewaardeerd wordt.</a:t>
            </a:r>
            <a:endParaRPr lang="nl-NL" b="0" i="0" dirty="0">
              <a:latin typeface="Real Text Pro" panose="020B0504020204020204" pitchFamily="34" charset="77"/>
            </a:endParaRPr>
          </a:p>
        </p:txBody>
      </p:sp>
    </p:spTree>
    <p:extLst>
      <p:ext uri="{BB962C8B-B14F-4D97-AF65-F5344CB8AC3E}">
        <p14:creationId xmlns:p14="http://schemas.microsoft.com/office/powerpoint/2010/main" val="357290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u="none" strike="noStrike" dirty="0">
                <a:solidFill>
                  <a:srgbClr val="000000"/>
                </a:solidFill>
                <a:effectLst/>
                <a:latin typeface="-webkit-standard"/>
              </a:rPr>
              <a:t>Plug &amp; Play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3200" b="0" i="0" u="none" strike="noStrike" dirty="0">
                <a:solidFill>
                  <a:srgbClr val="7E7E7E"/>
                </a:solidFill>
                <a:effectLst/>
                <a:latin typeface="Helvetica" pitchFamily="2" charset="0"/>
              </a:rPr>
              <a:t>Inclusief product- en merktrainingen en leerpaden voor elke functie</a:t>
            </a:r>
            <a:r>
              <a:rPr lang="en-US" sz="3200" b="0" i="0" u="none" strike="noStrike" dirty="0">
                <a:solidFill>
                  <a:srgbClr val="7E7E7E"/>
                </a:solidFill>
                <a:effectLst/>
                <a:latin typeface="Helvetica" pitchFamily="2" charset="0"/>
              </a:rPr>
              <a:t>​</a:t>
            </a:r>
          </a:p>
          <a:p>
            <a:endParaRPr lang="nl-NL" b="0" i="0" u="none" strike="noStrike" dirty="0">
              <a:solidFill>
                <a:srgbClr val="000000"/>
              </a:solidFill>
              <a:effectLst/>
              <a:latin typeface="-webkit-standard"/>
            </a:endParaRPr>
          </a:p>
          <a:p>
            <a:r>
              <a:rPr lang="nl-NL" b="1" i="0" u="none" strike="noStrike" dirty="0">
                <a:solidFill>
                  <a:srgbClr val="000000"/>
                </a:solidFill>
                <a:effectLst/>
                <a:latin typeface="-webkit-standard"/>
              </a:rPr>
              <a:t>Relevant en actueel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3200" b="0" i="0" u="none" strike="noStrike" dirty="0">
                <a:solidFill>
                  <a:srgbClr val="7E7E7E"/>
                </a:solidFill>
                <a:effectLst/>
                <a:latin typeface="Helvetica" pitchFamily="2" charset="0"/>
              </a:rPr>
              <a:t>Dat bespaart jou én je team kostbare tijd</a:t>
            </a:r>
            <a:r>
              <a:rPr lang="en-US" sz="3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3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b="1" i="0" u="none" strike="noStrike" dirty="0">
                <a:solidFill>
                  <a:srgbClr val="7E7E7E"/>
                </a:solidFill>
                <a:effectLst/>
                <a:latin typeface="Helvetica" pitchFamily="2" charset="0"/>
              </a:rPr>
              <a:t>Regie </a:t>
            </a:r>
            <a:r>
              <a:rPr lang="en-US" sz="3200" b="1" i="0" u="none" strike="noStrike" dirty="0" err="1">
                <a:solidFill>
                  <a:srgbClr val="7E7E7E"/>
                </a:solidFill>
                <a:effectLst/>
                <a:latin typeface="Helvetica" pitchFamily="2" charset="0"/>
              </a:rPr>
              <a:t>en</a:t>
            </a:r>
            <a:r>
              <a:rPr lang="en-US" sz="3200" b="1" i="0" u="none" strike="noStrike" dirty="0">
                <a:solidFill>
                  <a:srgbClr val="7E7E7E"/>
                </a:solidFill>
                <a:effectLst/>
                <a:latin typeface="Helvetica" pitchFamily="2" charset="0"/>
              </a:rPr>
              <a:t> </a:t>
            </a:r>
            <a:r>
              <a:rPr lang="en-US" sz="3200" b="1" i="0" u="none" strike="noStrike" dirty="0" err="1">
                <a:solidFill>
                  <a:srgbClr val="7E7E7E"/>
                </a:solidFill>
                <a:effectLst/>
                <a:latin typeface="Helvetica" pitchFamily="2" charset="0"/>
              </a:rPr>
              <a:t>overzicht</a:t>
            </a:r>
            <a:endParaRPr lang="en-US" sz="3200" b="1"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3200" b="0" i="0" u="none" strike="noStrike" dirty="0">
                <a:solidFill>
                  <a:srgbClr val="7E7E7E"/>
                </a:solidFill>
                <a:effectLst/>
                <a:latin typeface="Helvetica" pitchFamily="2" charset="0"/>
              </a:rPr>
              <a:t>Volg de voortgang via je dashboard en stuur bij</a:t>
            </a:r>
            <a:r>
              <a:rPr lang="en-US" sz="3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3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b="1" i="0" u="none" strike="noStrike" dirty="0" err="1">
                <a:solidFill>
                  <a:srgbClr val="7E7E7E"/>
                </a:solidFill>
                <a:effectLst/>
                <a:latin typeface="Helvetica" pitchFamily="2" charset="0"/>
              </a:rPr>
              <a:t>Ook</a:t>
            </a:r>
            <a:r>
              <a:rPr lang="en-US" sz="3200" b="1" i="0" u="none" strike="noStrike" dirty="0">
                <a:solidFill>
                  <a:srgbClr val="7E7E7E"/>
                </a:solidFill>
                <a:effectLst/>
                <a:latin typeface="Helvetica" pitchFamily="2" charset="0"/>
              </a:rPr>
              <a:t> </a:t>
            </a:r>
            <a:r>
              <a:rPr lang="en-US" sz="3200" b="1" i="0" u="none" strike="noStrike" dirty="0" err="1">
                <a:solidFill>
                  <a:srgbClr val="7E7E7E"/>
                </a:solidFill>
                <a:effectLst/>
                <a:latin typeface="Helvetica" pitchFamily="2" charset="0"/>
              </a:rPr>
              <a:t>jij</a:t>
            </a:r>
            <a:r>
              <a:rPr lang="en-US" sz="3200" b="1" i="0" u="none" strike="noStrike" dirty="0">
                <a:solidFill>
                  <a:srgbClr val="7E7E7E"/>
                </a:solidFill>
                <a:effectLst/>
                <a:latin typeface="Helvetica" pitchFamily="2" charset="0"/>
              </a:rPr>
              <a:t> </a:t>
            </a:r>
            <a:r>
              <a:rPr lang="en-US" sz="3200" b="1" i="0" u="none" strike="noStrike" dirty="0" err="1">
                <a:solidFill>
                  <a:srgbClr val="7E7E7E"/>
                </a:solidFill>
                <a:effectLst/>
                <a:latin typeface="Helvetica" pitchFamily="2" charset="0"/>
              </a:rPr>
              <a:t>groeit</a:t>
            </a:r>
            <a:r>
              <a:rPr lang="en-US" sz="3200" b="1" i="0" u="none" strike="noStrike" dirty="0">
                <a:solidFill>
                  <a:srgbClr val="7E7E7E"/>
                </a:solidFill>
                <a:effectLst/>
                <a:latin typeface="Helvetica" pitchFamily="2" charset="0"/>
              </a:rPr>
              <a:t> mee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3200" b="0" i="0" u="none" strike="noStrike" dirty="0">
                <a:solidFill>
                  <a:srgbClr val="7E7E7E"/>
                </a:solidFill>
                <a:effectLst/>
                <a:latin typeface="Helvetica" pitchFamily="2" charset="0"/>
              </a:rPr>
              <a:t>Ontwikkel je leiderschap en team met slimme (HR) tools</a:t>
            </a:r>
            <a:r>
              <a:rPr lang="en-US" sz="3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3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b="1" i="0" u="none" strike="noStrike" dirty="0" err="1">
                <a:solidFill>
                  <a:srgbClr val="7E7E7E"/>
                </a:solidFill>
                <a:effectLst/>
                <a:latin typeface="Helvetica" pitchFamily="2" charset="0"/>
              </a:rPr>
              <a:t>Geen</a:t>
            </a:r>
            <a:r>
              <a:rPr lang="en-US" sz="3200" b="1" i="0" u="none" strike="noStrike" dirty="0">
                <a:solidFill>
                  <a:srgbClr val="7E7E7E"/>
                </a:solidFill>
                <a:effectLst/>
                <a:latin typeface="Helvetica" pitchFamily="2" charset="0"/>
              </a:rPr>
              <a:t> </a:t>
            </a:r>
            <a:r>
              <a:rPr lang="en-US" sz="3200" b="1" i="0" u="none" strike="noStrike" dirty="0" err="1">
                <a:solidFill>
                  <a:srgbClr val="7E7E7E"/>
                </a:solidFill>
                <a:effectLst/>
                <a:latin typeface="Helvetica" pitchFamily="2" charset="0"/>
              </a:rPr>
              <a:t>kosten</a:t>
            </a:r>
            <a:r>
              <a:rPr lang="en-US" sz="3200" b="1" i="0" u="none" strike="noStrike" dirty="0">
                <a:solidFill>
                  <a:srgbClr val="7E7E7E"/>
                </a:solidFill>
                <a:effectLst/>
                <a:latin typeface="Helvetica" pitchFamily="2" charset="0"/>
              </a:rPr>
              <a:t>, </a:t>
            </a:r>
            <a:r>
              <a:rPr lang="en-US" sz="3200" b="1" i="0" u="none" strike="noStrike" dirty="0" err="1">
                <a:solidFill>
                  <a:srgbClr val="7E7E7E"/>
                </a:solidFill>
                <a:effectLst/>
                <a:latin typeface="Helvetica" pitchFamily="2" charset="0"/>
              </a:rPr>
              <a:t>wél</a:t>
            </a:r>
            <a:r>
              <a:rPr lang="en-US" sz="3200" b="1" i="0" u="none" strike="noStrike" dirty="0">
                <a:solidFill>
                  <a:srgbClr val="7E7E7E"/>
                </a:solidFill>
                <a:effectLst/>
                <a:latin typeface="Helvetica" pitchFamily="2" charset="0"/>
              </a:rPr>
              <a:t> </a:t>
            </a:r>
            <a:r>
              <a:rPr lang="en-US" sz="3200" b="1" i="0" u="none" strike="noStrike" dirty="0" err="1">
                <a:solidFill>
                  <a:srgbClr val="7E7E7E"/>
                </a:solidFill>
                <a:effectLst/>
                <a:latin typeface="Helvetica" pitchFamily="2" charset="0"/>
              </a:rPr>
              <a:t>resultaat</a:t>
            </a:r>
            <a:endParaRPr lang="en-US" sz="3200" b="1"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3200" b="0" i="0" u="none" strike="noStrike" dirty="0">
                <a:solidFill>
                  <a:srgbClr val="7E7E7E"/>
                </a:solidFill>
                <a:effectLst/>
                <a:latin typeface="Helvetica" pitchFamily="2" charset="0"/>
              </a:rPr>
              <a:t>De Academy is mogelijk gemaakt met jouw OFED-premie​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3200" b="0" i="0" u="none" strike="noStrike" dirty="0">
              <a:solidFill>
                <a:srgbClr val="7E7E7E"/>
              </a:solidFill>
              <a:effectLst/>
              <a:latin typeface="Helvetica" pitchFamily="2" charset="0"/>
            </a:endParaRPr>
          </a:p>
          <a:p>
            <a:r>
              <a:rPr lang="nl-NL" b="0" i="0" u="none" strike="noStrike" dirty="0">
                <a:solidFill>
                  <a:srgbClr val="000000"/>
                </a:solidFill>
                <a:effectLst/>
                <a:latin typeface="-webkit-standard"/>
              </a:rPr>
              <a:t>Kortom: </a:t>
            </a:r>
          </a:p>
          <a:p>
            <a:r>
              <a:rPr lang="nl-NL" b="0" i="0" u="none" strike="noStrike" dirty="0">
                <a:solidFill>
                  <a:srgbClr val="000000"/>
                </a:solidFill>
                <a:effectLst/>
                <a:latin typeface="-webkit-standard"/>
              </a:rPr>
              <a:t>- Makkelijk in gebruik: aanzetten en gebruiken. </a:t>
            </a:r>
          </a:p>
          <a:p>
            <a:r>
              <a:rPr lang="nl-NL" b="0" i="0" u="none" strike="noStrike" dirty="0">
                <a:solidFill>
                  <a:srgbClr val="000000"/>
                </a:solidFill>
                <a:effectLst/>
                <a:latin typeface="-webkit-standard"/>
              </a:rPr>
              <a:t>- De Academy neemt je werk uit handen, zodat jij tijd bespaart.</a:t>
            </a: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 Je houdt zelf de regie en groeit zelf ook door.</a:t>
            </a:r>
          </a:p>
          <a:p>
            <a:pPr marL="0" marR="0" lvl="0" indent="0" defTabSz="457200" eaLnBrk="1" fontAlgn="auto" latinLnBrk="0" hangingPunct="1">
              <a:lnSpc>
                <a:spcPct val="117999"/>
              </a:lnSpc>
              <a:spcBef>
                <a:spcPts val="0"/>
              </a:spcBef>
              <a:spcAft>
                <a:spcPts val="0"/>
              </a:spcAft>
              <a:buClrTx/>
              <a:buSzTx/>
              <a:buFontTx/>
              <a:buNone/>
              <a:tabLst/>
              <a:defRPr/>
            </a:pPr>
            <a:endParaRPr lang="nl-NL" b="0" i="0" u="none" strike="noStrike" dirty="0">
              <a:solidFill>
                <a:srgbClr val="000000"/>
              </a:solidFill>
              <a:effectLst/>
              <a:latin typeface="-webkit-standard"/>
            </a:endParaRP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Alle trainingen en tools worden bekostigd door OFED vanuit je premie. Het kost je dus niets extra, en levert je een gemotiveerd team op.</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b="0" i="0" u="none" strike="noStrike" dirty="0">
              <a:solidFill>
                <a:srgbClr val="000000"/>
              </a:solidFill>
              <a:effectLst/>
              <a:latin typeface="-webkit-standard"/>
            </a:endParaRPr>
          </a:p>
        </p:txBody>
      </p:sp>
    </p:spTree>
    <p:extLst>
      <p:ext uri="{BB962C8B-B14F-4D97-AF65-F5344CB8AC3E}">
        <p14:creationId xmlns:p14="http://schemas.microsoft.com/office/powerpoint/2010/main" val="35217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077E-2B58-72A4-8A3D-A6520D475BF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E57B23-49AF-70CA-FD1F-6600E336E9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876A51-CD06-4BA5-D6AC-10E0C0C179A4}"/>
              </a:ext>
            </a:extLst>
          </p:cNvPr>
          <p:cNvSpPr>
            <a:spLocks noGrp="1"/>
          </p:cNvSpPr>
          <p:nvPr>
            <p:ph type="body" idx="1"/>
          </p:nvPr>
        </p:nvSpPr>
        <p:spPr/>
        <p:txBody>
          <a:bodyPr/>
          <a:lstStyle/>
          <a:p>
            <a:r>
              <a:rPr lang="nl-NL" b="0" i="0" u="none" strike="noStrike" dirty="0">
                <a:solidFill>
                  <a:srgbClr val="000000"/>
                </a:solidFill>
                <a:effectLst/>
                <a:latin typeface="-webkit-standard"/>
              </a:rPr>
              <a:t>Via het dashboard zie je precies wie welke training volgt. </a:t>
            </a:r>
          </a:p>
          <a:p>
            <a:endParaRPr lang="nl-NL" b="0" i="0" u="none" strike="noStrike" dirty="0">
              <a:solidFill>
                <a:srgbClr val="000000"/>
              </a:solidFill>
              <a:effectLst/>
              <a:latin typeface="-webkit-standard"/>
            </a:endParaRPr>
          </a:p>
          <a:p>
            <a:r>
              <a:rPr lang="nl-NL" b="0" i="0" u="none" strike="noStrike" dirty="0">
                <a:solidFill>
                  <a:srgbClr val="000000"/>
                </a:solidFill>
                <a:effectLst/>
                <a:latin typeface="-webkit-standard"/>
              </a:rPr>
              <a:t>Zo weet je wat er speelt in je team en kun je makkelijk bijsturen.</a:t>
            </a:r>
            <a:endParaRPr lang="nl-NL" dirty="0"/>
          </a:p>
        </p:txBody>
      </p:sp>
    </p:spTree>
    <p:extLst>
      <p:ext uri="{BB962C8B-B14F-4D97-AF65-F5344CB8AC3E}">
        <p14:creationId xmlns:p14="http://schemas.microsoft.com/office/powerpoint/2010/main" val="372669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webkit-standard"/>
              </a:rPr>
              <a:t>Er zijn trainingen voor iedereen: van productkennis tot leiderschap en duurzaamheid. En ook nieuwe thema’s zoals AI en klantbeleving.</a:t>
            </a:r>
            <a:br>
              <a:rPr lang="nl-NL" dirty="0"/>
            </a:br>
            <a:endParaRPr lang="nl-NL" dirty="0"/>
          </a:p>
          <a:p>
            <a:r>
              <a:rPr lang="nl-NL" b="0" i="0" u="none" strike="noStrike" dirty="0">
                <a:solidFill>
                  <a:srgbClr val="000000"/>
                </a:solidFill>
                <a:effectLst/>
                <a:latin typeface="-webkit-standard"/>
              </a:rPr>
              <a:t>Zo blijft je team actueel en toekomstgericht.</a:t>
            </a:r>
            <a:endParaRPr lang="nl-NL" dirty="0">
              <a:solidFill>
                <a:srgbClr val="000000"/>
              </a:solidFill>
            </a:endParaRPr>
          </a:p>
        </p:txBody>
      </p:sp>
    </p:spTree>
    <p:extLst>
      <p:ext uri="{BB962C8B-B14F-4D97-AF65-F5344CB8AC3E}">
        <p14:creationId xmlns:p14="http://schemas.microsoft.com/office/powerpoint/2010/main" val="187839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subtitel">
    <p:spTree>
      <p:nvGrpSpPr>
        <p:cNvPr id="1" name=""/>
        <p:cNvGrpSpPr/>
        <p:nvPr/>
      </p:nvGrpSpPr>
      <p:grpSpPr>
        <a:xfrm>
          <a:off x="0" y="0"/>
          <a:ext cx="0" cy="0"/>
          <a:chOff x="0" y="0"/>
          <a:chExt cx="0" cy="0"/>
        </a:xfrm>
      </p:grpSpPr>
      <p:sp>
        <p:nvSpPr>
          <p:cNvPr id="12" name="Shape 12"/>
          <p:cNvSpPr>
            <a:spLocks noGrp="1"/>
          </p:cNvSpPr>
          <p:nvPr>
            <p:ph type="title"/>
          </p:nvPr>
        </p:nvSpPr>
        <p:spPr>
          <a:xfrm>
            <a:off x="3437570" y="188051"/>
            <a:ext cx="10465122" cy="1248863"/>
          </a:xfrm>
          <a:prstGeom prst="rect">
            <a:avLst/>
          </a:prstGeom>
        </p:spPr>
        <p:txBody>
          <a:bodyPr/>
          <a:lstStyle/>
          <a:p>
            <a:r>
              <a:rPr dirty="0" err="1"/>
              <a:t>Titeltekst</a:t>
            </a:r>
            <a:endParaRPr dirty="0"/>
          </a:p>
        </p:txBody>
      </p:sp>
      <p:sp>
        <p:nvSpPr>
          <p:cNvPr id="13" name="Shape 13"/>
          <p:cNvSpPr>
            <a:spLocks noGrp="1"/>
          </p:cNvSpPr>
          <p:nvPr>
            <p:ph type="body" sz="quarter" idx="1"/>
          </p:nvPr>
        </p:nvSpPr>
        <p:spPr>
          <a:xfrm>
            <a:off x="3437571" y="2822667"/>
            <a:ext cx="10465122" cy="847725"/>
          </a:xfrm>
          <a:prstGeom prst="rect">
            <a:avLst/>
          </a:prstGeom>
        </p:spPr>
        <p:txBody>
          <a:bodyPr/>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vier</a:t>
            </a:r>
          </a:p>
          <a:p>
            <a:pPr lvl="4"/>
            <a:r>
              <a:rPr dirty="0" err="1"/>
              <a:t>Hoofdtekst</a:t>
            </a:r>
            <a:r>
              <a:rPr dirty="0"/>
              <a:t> - </a:t>
            </a:r>
            <a:r>
              <a:rPr dirty="0" err="1"/>
              <a:t>niveau</a:t>
            </a:r>
            <a:r>
              <a:rPr dirty="0"/>
              <a:t> </a:t>
            </a:r>
            <a:r>
              <a:rPr dirty="0" err="1"/>
              <a:t>vijf</a:t>
            </a:r>
            <a:endParaRPr dirty="0"/>
          </a:p>
        </p:txBody>
      </p:sp>
      <p:sp>
        <p:nvSpPr>
          <p:cNvPr id="14" name="Shape 14"/>
          <p:cNvSpPr>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lgemeen A">
    <p:spTree>
      <p:nvGrpSpPr>
        <p:cNvPr id="1" name=""/>
        <p:cNvGrpSpPr/>
        <p:nvPr/>
      </p:nvGrpSpPr>
      <p:grpSpPr>
        <a:xfrm>
          <a:off x="0" y="0"/>
          <a:ext cx="0" cy="0"/>
          <a:chOff x="0" y="0"/>
          <a:chExt cx="0" cy="0"/>
        </a:xfrm>
      </p:grpSpPr>
      <p:sp>
        <p:nvSpPr>
          <p:cNvPr id="3" name="Content Placeholder 1"/>
          <p:cNvSpPr>
            <a:spLocks noGrp="1"/>
          </p:cNvSpPr>
          <p:nvPr>
            <p:ph idx="1"/>
          </p:nvPr>
        </p:nvSpPr>
        <p:spPr>
          <a:xfrm>
            <a:off x="3519011" y="2391592"/>
            <a:ext cx="10465122" cy="847725"/>
          </a:xfrm>
        </p:spPr>
        <p:txBody>
          <a:bodyPr/>
          <a:lstStyle>
            <a:lvl3pPr>
              <a:buClr>
                <a:srgbClr val="007CA3"/>
              </a:buClr>
              <a:defRPr/>
            </a:lvl3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2" name="Title 1"/>
          <p:cNvSpPr>
            <a:spLocks noGrp="1"/>
          </p:cNvSpPr>
          <p:nvPr>
            <p:ph type="title"/>
          </p:nvPr>
        </p:nvSpPr>
        <p:spPr>
          <a:xfrm>
            <a:off x="1147864" y="731443"/>
            <a:ext cx="11182991" cy="1024000"/>
          </a:xfrm>
        </p:spPr>
        <p:txBody>
          <a:bodyPr/>
          <a:lstStyle>
            <a:lvl1pPr>
              <a:defRPr>
                <a:solidFill>
                  <a:srgbClr val="22B573"/>
                </a:solidFill>
              </a:defRPr>
            </a:lvl1pPr>
          </a:lstStyle>
          <a:p>
            <a:r>
              <a:rPr lang="en-US" dirty="0"/>
              <a:t>Click to edit Master title style</a:t>
            </a:r>
            <a:endParaRPr lang="en-GB" dirty="0"/>
          </a:p>
        </p:txBody>
      </p:sp>
      <p:sp>
        <p:nvSpPr>
          <p:cNvPr id="5" name="Date Placeholder 3"/>
          <p:cNvSpPr>
            <a:spLocks noGrp="1"/>
          </p:cNvSpPr>
          <p:nvPr>
            <p:ph type="dt" sz="half" idx="2"/>
          </p:nvPr>
        </p:nvSpPr>
        <p:spPr>
          <a:xfrm>
            <a:off x="1156019" y="9187652"/>
            <a:ext cx="4046061" cy="361244"/>
          </a:xfrm>
          <a:prstGeom prst="rect">
            <a:avLst/>
          </a:prstGeom>
        </p:spPr>
        <p:txBody>
          <a:bodyPr vert="horz" lIns="91440" tIns="45720" rIns="91440" bIns="45720" rtlCol="0" anchor="ctr"/>
          <a:lstStyle>
            <a:lvl1pPr algn="l">
              <a:defRPr sz="1138">
                <a:solidFill>
                  <a:schemeClr val="bg1"/>
                </a:solidFill>
              </a:defRPr>
            </a:lvl1pPr>
          </a:lstStyle>
          <a:p>
            <a:fld id="{32B32560-83AD-4948-AD45-FD6374E46896}" type="datetimeFigureOut">
              <a:rPr lang="en-US" smtClean="0"/>
              <a:pPr/>
              <a:t>2/17/26</a:t>
            </a:fld>
            <a:endParaRPr lang="en-US" dirty="0"/>
          </a:p>
        </p:txBody>
      </p:sp>
      <p:sp>
        <p:nvSpPr>
          <p:cNvPr id="6" name="Footer Placeholder 4"/>
          <p:cNvSpPr>
            <a:spLocks noGrp="1"/>
          </p:cNvSpPr>
          <p:nvPr>
            <p:ph type="ftr" sz="quarter" idx="3"/>
          </p:nvPr>
        </p:nvSpPr>
        <p:spPr>
          <a:xfrm>
            <a:off x="6213594" y="9187652"/>
            <a:ext cx="5491084" cy="361244"/>
          </a:xfrm>
          <a:prstGeom prst="rect">
            <a:avLst/>
          </a:prstGeom>
        </p:spPr>
        <p:txBody>
          <a:bodyPr vert="horz" lIns="91440" tIns="45720" rIns="91440" bIns="45720" rtlCol="0" anchor="ctr"/>
          <a:lstStyle>
            <a:lvl1pPr algn="ctr">
              <a:defRPr sz="1138">
                <a:solidFill>
                  <a:srgbClr val="FFFFFF"/>
                </a:solidFill>
              </a:defRPr>
            </a:lvl1pPr>
          </a:lstStyle>
          <a:p>
            <a:endParaRPr lang="en-US" dirty="0"/>
          </a:p>
        </p:txBody>
      </p:sp>
    </p:spTree>
    <p:extLst>
      <p:ext uri="{BB962C8B-B14F-4D97-AF65-F5344CB8AC3E}">
        <p14:creationId xmlns:p14="http://schemas.microsoft.com/office/powerpoint/2010/main" val="385945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verticaal">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9304050" y="519794"/>
            <a:ext cx="7612349" cy="8535305"/>
          </a:xfrm>
          <a:prstGeom prst="rect">
            <a:avLst/>
          </a:prstGeom>
        </p:spPr>
        <p:txBody>
          <a:bodyPr lIns="91439" tIns="45719" rIns="91439" bIns="45719">
            <a:noAutofit/>
          </a:bodyPr>
          <a:lstStyle/>
          <a:p>
            <a:endParaRPr/>
          </a:p>
        </p:txBody>
      </p:sp>
      <p:sp>
        <p:nvSpPr>
          <p:cNvPr id="40" name="Shape 40"/>
          <p:cNvSpPr>
            <a:spLocks noGrp="1"/>
          </p:cNvSpPr>
          <p:nvPr>
            <p:ph type="title"/>
          </p:nvPr>
        </p:nvSpPr>
        <p:spPr>
          <a:xfrm>
            <a:off x="638117" y="519794"/>
            <a:ext cx="5334166" cy="1021624"/>
          </a:xfrm>
          <a:prstGeom prst="rect">
            <a:avLst/>
          </a:prstGeom>
        </p:spPr>
        <p:txBody>
          <a:bodyPr/>
          <a:lstStyle>
            <a:lvl1pPr>
              <a:defRPr sz="5800"/>
            </a:lvl1pPr>
          </a:lstStyle>
          <a:p>
            <a:r>
              <a:rPr dirty="0" err="1"/>
              <a:t>Titeltekst</a:t>
            </a:r>
            <a:endParaRPr dirty="0"/>
          </a:p>
        </p:txBody>
      </p:sp>
      <p:sp>
        <p:nvSpPr>
          <p:cNvPr id="41" name="Shape 41"/>
          <p:cNvSpPr>
            <a:spLocks noGrp="1"/>
          </p:cNvSpPr>
          <p:nvPr>
            <p:ph type="body" sz="quarter" idx="1"/>
          </p:nvPr>
        </p:nvSpPr>
        <p:spPr>
          <a:xfrm>
            <a:off x="638116" y="2060099"/>
            <a:ext cx="7816107" cy="6430757"/>
          </a:xfrm>
          <a:prstGeom prst="rect">
            <a:avLst/>
          </a:prstGeom>
        </p:spPr>
        <p:txBody>
          <a:bodyPr/>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vier</a:t>
            </a:r>
          </a:p>
          <a:p>
            <a:pPr lvl="4"/>
            <a:r>
              <a:rPr dirty="0" err="1"/>
              <a:t>Hoofdtekst</a:t>
            </a:r>
            <a:r>
              <a:rPr dirty="0"/>
              <a:t> - </a:t>
            </a:r>
            <a:r>
              <a:rPr dirty="0" err="1"/>
              <a:t>niveau</a:t>
            </a:r>
            <a:r>
              <a:rPr dirty="0"/>
              <a:t> </a:t>
            </a:r>
            <a:r>
              <a:rPr dirty="0" err="1"/>
              <a:t>vijf</a:t>
            </a:r>
            <a:endParaRPr dirty="0"/>
          </a:p>
        </p:txBody>
      </p:sp>
      <p:sp>
        <p:nvSpPr>
          <p:cNvPr id="42" name="Shape 4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el - boven">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‹nr.›</a:t>
            </a:fld>
            <a:endParaRPr/>
          </a:p>
        </p:txBody>
      </p:sp>
      <p:sp>
        <p:nvSpPr>
          <p:cNvPr id="2" name="Shape 12">
            <a:extLst>
              <a:ext uri="{FF2B5EF4-FFF2-40B4-BE49-F238E27FC236}">
                <a16:creationId xmlns:a16="http://schemas.microsoft.com/office/drawing/2014/main" id="{4F6BF663-0254-4FE4-EFA5-AA79DBF4B03D}"/>
              </a:ext>
            </a:extLst>
          </p:cNvPr>
          <p:cNvSpPr txBox="1">
            <a:spLocks/>
          </p:cNvSpPr>
          <p:nvPr userDrawn="1"/>
        </p:nvSpPr>
        <p:spPr>
          <a:xfrm>
            <a:off x="3437570" y="397057"/>
            <a:ext cx="10465122" cy="124886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rmAutofit lnSpcReduction="10000"/>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hangingPunct="1"/>
            <a:r>
              <a:rPr lang="nl-NL" dirty="0"/>
              <a:t>Titeltekst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 en opsomming">
    <p:spTree>
      <p:nvGrpSpPr>
        <p:cNvPr id="1" name=""/>
        <p:cNvGrpSpPr/>
        <p:nvPr/>
      </p:nvGrpSpPr>
      <p:grpSpPr>
        <a:xfrm>
          <a:off x="0" y="0"/>
          <a:ext cx="0" cy="0"/>
          <a:chOff x="0" y="0"/>
          <a:chExt cx="0" cy="0"/>
        </a:xfrm>
      </p:grpSpPr>
      <p:sp>
        <p:nvSpPr>
          <p:cNvPr id="57" name="Shape 57"/>
          <p:cNvSpPr>
            <a:spLocks noGrp="1"/>
          </p:cNvSpPr>
          <p:nvPr>
            <p:ph type="title"/>
          </p:nvPr>
        </p:nvSpPr>
        <p:spPr>
          <a:xfrm>
            <a:off x="3250689" y="376918"/>
            <a:ext cx="11100142" cy="1619251"/>
          </a:xfrm>
          <a:prstGeom prst="rect">
            <a:avLst/>
          </a:prstGeom>
        </p:spPr>
        <p:txBody>
          <a:bodyPr anchor="ctr"/>
          <a:lstStyle/>
          <a:p>
            <a:r>
              <a:t>Titeltekst</a:t>
            </a:r>
          </a:p>
        </p:txBody>
      </p:sp>
      <p:sp>
        <p:nvSpPr>
          <p:cNvPr id="58" name="Shape 58"/>
          <p:cNvSpPr>
            <a:spLocks noGrp="1"/>
          </p:cNvSpPr>
          <p:nvPr>
            <p:ph type="body" sz="half" idx="1"/>
          </p:nvPr>
        </p:nvSpPr>
        <p:spPr>
          <a:xfrm>
            <a:off x="3250689" y="1996168"/>
            <a:ext cx="11100142" cy="4714876"/>
          </a:xfrm>
          <a:prstGeom prst="rect">
            <a:avLst/>
          </a:prstGeom>
        </p:spPr>
        <p:txBody>
          <a:bodyPr anchor="ctr"/>
          <a:lstStyle>
            <a:lvl1pPr marL="419805" indent="-419805" algn="l">
              <a:spcBef>
                <a:spcPts val="2900"/>
              </a:spcBef>
              <a:buSzPct val="75000"/>
              <a:buChar char="•"/>
              <a:defRPr sz="3400"/>
            </a:lvl1pPr>
            <a:lvl2pPr marL="864305" indent="-419805" algn="l">
              <a:spcBef>
                <a:spcPts val="2900"/>
              </a:spcBef>
              <a:buSzPct val="75000"/>
              <a:buChar char="•"/>
              <a:defRPr sz="3400"/>
            </a:lvl2pPr>
            <a:lvl3pPr marL="1308805" indent="-419805" algn="l">
              <a:spcBef>
                <a:spcPts val="2900"/>
              </a:spcBef>
              <a:buSzPct val="75000"/>
              <a:buChar char="•"/>
              <a:defRPr sz="3400"/>
            </a:lvl3pPr>
            <a:lvl4pPr marL="1753305" indent="-419805" algn="l">
              <a:spcBef>
                <a:spcPts val="2900"/>
              </a:spcBef>
              <a:buSzPct val="75000"/>
              <a:buChar char="•"/>
              <a:defRPr sz="3400"/>
            </a:lvl4pPr>
            <a:lvl5pPr marL="2197805" indent="-419805" algn="l">
              <a:spcBef>
                <a:spcPts val="2900"/>
              </a:spcBef>
              <a:buSzPct val="75000"/>
              <a:buChar char="•"/>
              <a:defRPr sz="3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9" name="Shape 5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Opsommingstekens">
    <p:spTree>
      <p:nvGrpSpPr>
        <p:cNvPr id="1" name=""/>
        <p:cNvGrpSpPr/>
        <p:nvPr/>
      </p:nvGrpSpPr>
      <p:grpSpPr>
        <a:xfrm>
          <a:off x="0" y="0"/>
          <a:ext cx="0" cy="0"/>
          <a:chOff x="0" y="0"/>
          <a:chExt cx="0" cy="0"/>
        </a:xfrm>
      </p:grpSpPr>
      <p:sp>
        <p:nvSpPr>
          <p:cNvPr id="76" name="Shape 76"/>
          <p:cNvSpPr>
            <a:spLocks noGrp="1"/>
          </p:cNvSpPr>
          <p:nvPr>
            <p:ph type="body" sz="half" idx="1"/>
          </p:nvPr>
        </p:nvSpPr>
        <p:spPr>
          <a:xfrm>
            <a:off x="3120061" y="2171699"/>
            <a:ext cx="11100142" cy="5410202"/>
          </a:xfrm>
          <a:prstGeom prst="rect">
            <a:avLst/>
          </a:prstGeom>
        </p:spPr>
        <p:txBody>
          <a:bodyPr anchor="ctr"/>
          <a:lstStyle>
            <a:lvl1pPr marL="419805" indent="-419805" algn="l">
              <a:spcBef>
                <a:spcPts val="2900"/>
              </a:spcBef>
              <a:buSzPct val="75000"/>
              <a:buChar char="•"/>
              <a:defRPr sz="3400"/>
            </a:lvl1pPr>
            <a:lvl2pPr marL="864305" indent="-419805" algn="l">
              <a:spcBef>
                <a:spcPts val="2900"/>
              </a:spcBef>
              <a:buSzPct val="75000"/>
              <a:buChar char="•"/>
              <a:defRPr sz="3400"/>
            </a:lvl2pPr>
            <a:lvl3pPr marL="1308805" indent="-419805" algn="l">
              <a:spcBef>
                <a:spcPts val="2900"/>
              </a:spcBef>
              <a:buSzPct val="75000"/>
              <a:buChar char="•"/>
              <a:defRPr sz="3400"/>
            </a:lvl3pPr>
            <a:lvl4pPr marL="1753305" indent="-419805" algn="l">
              <a:spcBef>
                <a:spcPts val="2900"/>
              </a:spcBef>
              <a:buSzPct val="75000"/>
              <a:buChar char="•"/>
              <a:defRPr sz="3400"/>
            </a:lvl4pPr>
            <a:lvl5pPr marL="2197805" indent="-419805" algn="l">
              <a:spcBef>
                <a:spcPts val="2900"/>
              </a:spcBef>
              <a:buSzPct val="75000"/>
              <a:buChar char="•"/>
              <a:defRPr sz="3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7" name="Shape 7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Foto - driemaal">
    <p:spTree>
      <p:nvGrpSpPr>
        <p:cNvPr id="1" name=""/>
        <p:cNvGrpSpPr/>
        <p:nvPr/>
      </p:nvGrpSpPr>
      <p:grpSpPr>
        <a:xfrm>
          <a:off x="0" y="0"/>
          <a:ext cx="0" cy="0"/>
          <a:chOff x="0" y="0"/>
          <a:chExt cx="0" cy="0"/>
        </a:xfrm>
      </p:grpSpPr>
      <p:sp>
        <p:nvSpPr>
          <p:cNvPr id="84" name="Shape 84"/>
          <p:cNvSpPr>
            <a:spLocks noGrp="1"/>
          </p:cNvSpPr>
          <p:nvPr>
            <p:ph type="pic" sz="quarter" idx="13"/>
          </p:nvPr>
        </p:nvSpPr>
        <p:spPr>
          <a:xfrm>
            <a:off x="8886039" y="5038725"/>
            <a:ext cx="5334164" cy="2828926"/>
          </a:xfrm>
          <a:prstGeom prst="rect">
            <a:avLst/>
          </a:prstGeom>
        </p:spPr>
        <p:txBody>
          <a:bodyPr lIns="91439" tIns="45719" rIns="91439" bIns="45719">
            <a:noAutofit/>
          </a:bodyPr>
          <a:lstStyle/>
          <a:p>
            <a:endParaRPr/>
          </a:p>
        </p:txBody>
      </p:sp>
      <p:sp>
        <p:nvSpPr>
          <p:cNvPr id="85" name="Shape 85"/>
          <p:cNvSpPr>
            <a:spLocks noGrp="1"/>
          </p:cNvSpPr>
          <p:nvPr>
            <p:ph type="pic" sz="quarter" idx="14"/>
          </p:nvPr>
        </p:nvSpPr>
        <p:spPr>
          <a:xfrm>
            <a:off x="8892255" y="1885949"/>
            <a:ext cx="5334166" cy="2828926"/>
          </a:xfrm>
          <a:prstGeom prst="rect">
            <a:avLst/>
          </a:prstGeom>
        </p:spPr>
        <p:txBody>
          <a:bodyPr lIns="91439" tIns="45719" rIns="91439" bIns="45719">
            <a:noAutofit/>
          </a:bodyPr>
          <a:lstStyle/>
          <a:p>
            <a:endParaRPr/>
          </a:p>
        </p:txBody>
      </p:sp>
      <p:sp>
        <p:nvSpPr>
          <p:cNvPr id="86" name="Shape 86"/>
          <p:cNvSpPr>
            <a:spLocks noGrp="1"/>
          </p:cNvSpPr>
          <p:nvPr>
            <p:ph type="pic" sz="quarter" idx="15"/>
          </p:nvPr>
        </p:nvSpPr>
        <p:spPr>
          <a:xfrm>
            <a:off x="3120060" y="1885949"/>
            <a:ext cx="5334166" cy="5981702"/>
          </a:xfrm>
          <a:prstGeom prst="rect">
            <a:avLst/>
          </a:prstGeom>
        </p:spPr>
        <p:txBody>
          <a:bodyPr lIns="91439" tIns="45719" rIns="91439" bIns="45719">
            <a:noAutofit/>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itaat">
    <p:spTree>
      <p:nvGrpSpPr>
        <p:cNvPr id="1" name=""/>
        <p:cNvGrpSpPr/>
        <p:nvPr/>
      </p:nvGrpSpPr>
      <p:grpSpPr>
        <a:xfrm>
          <a:off x="0" y="0"/>
          <a:ext cx="0" cy="0"/>
          <a:chOff x="0" y="0"/>
          <a:chExt cx="0" cy="0"/>
        </a:xfrm>
      </p:grpSpPr>
      <p:sp>
        <p:nvSpPr>
          <p:cNvPr id="94" name="Shape 94"/>
          <p:cNvSpPr>
            <a:spLocks noGrp="1"/>
          </p:cNvSpPr>
          <p:nvPr>
            <p:ph type="body" sz="quarter" idx="13"/>
          </p:nvPr>
        </p:nvSpPr>
        <p:spPr>
          <a:xfrm>
            <a:off x="3437571" y="5991225"/>
            <a:ext cx="10465122" cy="415498"/>
          </a:xfrm>
          <a:prstGeom prst="rect">
            <a:avLst/>
          </a:prstGeom>
        </p:spPr>
        <p:txBody>
          <a:bodyPr>
            <a:spAutoFit/>
          </a:bodyPr>
          <a:lstStyle>
            <a:lvl1pPr>
              <a:defRPr sz="2200">
                <a:latin typeface="Helvetica"/>
                <a:ea typeface="Helvetica"/>
                <a:cs typeface="Helvetica"/>
                <a:sym typeface="Helvetica"/>
              </a:defRPr>
            </a:lvl1pPr>
          </a:lstStyle>
          <a:p>
            <a:r>
              <a:t>–Johnny Appleseed</a:t>
            </a:r>
          </a:p>
        </p:txBody>
      </p:sp>
      <p:sp>
        <p:nvSpPr>
          <p:cNvPr id="95" name="Shape 95"/>
          <p:cNvSpPr>
            <a:spLocks noGrp="1"/>
          </p:cNvSpPr>
          <p:nvPr>
            <p:ph type="body" sz="quarter" idx="14"/>
          </p:nvPr>
        </p:nvSpPr>
        <p:spPr>
          <a:xfrm>
            <a:off x="3437571" y="4361306"/>
            <a:ext cx="10465122" cy="630942"/>
          </a:xfrm>
          <a:prstGeom prst="rect">
            <a:avLst/>
          </a:prstGeom>
        </p:spPr>
        <p:txBody>
          <a:bodyPr anchor="ctr">
            <a:spAutoFit/>
          </a:bodyPr>
          <a:lstStyle>
            <a:lvl1pPr>
              <a:defRPr sz="3600"/>
            </a:lvl1pPr>
          </a:lstStyle>
          <a:p>
            <a:r>
              <a:t>"Typ hier een citaat." </a:t>
            </a:r>
          </a:p>
        </p:txBody>
      </p:sp>
      <p:sp>
        <p:nvSpPr>
          <p:cNvPr id="96" name="Shape 9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03" name="Shape 103"/>
          <p:cNvSpPr>
            <a:spLocks noGrp="1"/>
          </p:cNvSpPr>
          <p:nvPr>
            <p:ph type="pic" idx="13"/>
          </p:nvPr>
        </p:nvSpPr>
        <p:spPr>
          <a:xfrm>
            <a:off x="2167532" y="1219200"/>
            <a:ext cx="13005200" cy="7315201"/>
          </a:xfrm>
          <a:prstGeom prst="rect">
            <a:avLst/>
          </a:prstGeom>
        </p:spPr>
        <p:txBody>
          <a:bodyPr lIns="91439" tIns="45719" rIns="91439" bIns="45719">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437571" y="2447925"/>
            <a:ext cx="10465122" cy="247650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rmAutofit/>
          </a:bodyPr>
          <a:lstStyle/>
          <a:p>
            <a:r>
              <a:t>Titeltekst</a:t>
            </a:r>
          </a:p>
        </p:txBody>
      </p:sp>
      <p:sp>
        <p:nvSpPr>
          <p:cNvPr id="3" name="Shape 3"/>
          <p:cNvSpPr>
            <a:spLocks noGrp="1"/>
          </p:cNvSpPr>
          <p:nvPr>
            <p:ph type="body" idx="1"/>
          </p:nvPr>
        </p:nvSpPr>
        <p:spPr>
          <a:xfrm>
            <a:off x="3437571" y="4991101"/>
            <a:ext cx="10465122" cy="84772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4" name="logo-zwart.png"/>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15054926" y="9055100"/>
            <a:ext cx="1774967" cy="509644"/>
          </a:xfrm>
          <a:prstGeom prst="rect">
            <a:avLst/>
          </a:prstGeom>
          <a:ln w="3175">
            <a:miter lim="400000"/>
          </a:ln>
        </p:spPr>
      </p:pic>
      <p:sp>
        <p:nvSpPr>
          <p:cNvPr id="5" name="Shape 5"/>
          <p:cNvSpPr>
            <a:spLocks noGrp="1"/>
          </p:cNvSpPr>
          <p:nvPr>
            <p:ph type="sldNum" sz="quarter" idx="2"/>
          </p:nvPr>
        </p:nvSpPr>
        <p:spPr>
          <a:xfrm>
            <a:off x="287797" y="8731935"/>
            <a:ext cx="458460" cy="323165"/>
          </a:xfrm>
          <a:prstGeom prst="rect">
            <a:avLst/>
          </a:prstGeom>
          <a:ln w="3175">
            <a:miter lim="400000"/>
          </a:ln>
        </p:spPr>
        <p:txBody>
          <a:bodyPr wrap="none" lIns="38100" tIns="38100" rIns="38100" bIns="38100">
            <a:spAutoFit/>
          </a:bodyPr>
          <a:lstStyle>
            <a:lvl1pPr>
              <a:defRPr sz="1600"/>
            </a:lvl1pPr>
          </a:lstStyle>
          <a:p>
            <a:fld id="{86CB4B4D-7CA3-9044-876B-883B54F8677D}" type="slidenum">
              <a:t>‹nr.›</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8" r:id="rId7"/>
    <p:sldLayoutId id="2147483659" r:id="rId8"/>
    <p:sldLayoutId id="2147483660" r:id="rId9"/>
    <p:sldLayoutId id="2147483721" r:id="rId10"/>
  </p:sldLayoutIdLst>
  <p:transition spd="med"/>
  <p:txStyles>
    <p:title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6.jpe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player.vimeo.com/video/1165791295?app_id=122963"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2825249" y="1546537"/>
            <a:ext cx="10516989" cy="573683"/>
          </a:xfrm>
          <a:prstGeom prst="rect">
            <a:avLst/>
          </a:prstGeom>
          <a:ln w="3175">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p>
            <a:pPr marL="493888" indent="-493888" algn="l">
              <a:lnSpc>
                <a:spcPct val="150000"/>
              </a:lnSpc>
              <a:buSzPct val="100000"/>
              <a:buAutoNum type="arabicPeriod"/>
              <a:defRPr sz="2800">
                <a:latin typeface="Calibri Light"/>
                <a:ea typeface="Calibri Light"/>
                <a:cs typeface="Calibri Light"/>
                <a:sym typeface="Calibri Light"/>
              </a:defRPr>
            </a:pPr>
            <a:endParaRPr sz="2400" dirty="0"/>
          </a:p>
        </p:txBody>
      </p:sp>
      <p:pic>
        <p:nvPicPr>
          <p:cNvPr id="6" name="Afbeelding 5" descr="Afbeelding met logo, Lettertype, schermopname, ontwerp&#10;&#10;Door AI gegenereerde inhoud is mogelijk onjuist.">
            <a:extLst>
              <a:ext uri="{FF2B5EF4-FFF2-40B4-BE49-F238E27FC236}">
                <a16:creationId xmlns:a16="http://schemas.microsoft.com/office/drawing/2014/main" id="{E17B2379-20BE-1520-920A-0F20395ED3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939" y="-56908"/>
            <a:ext cx="9832408" cy="2031245"/>
          </a:xfrm>
          <a:prstGeom prst="rect">
            <a:avLst/>
          </a:prstGeom>
        </p:spPr>
      </p:pic>
      <p:pic>
        <p:nvPicPr>
          <p:cNvPr id="7" name="Afbeelding 6">
            <a:extLst>
              <a:ext uri="{FF2B5EF4-FFF2-40B4-BE49-F238E27FC236}">
                <a16:creationId xmlns:a16="http://schemas.microsoft.com/office/drawing/2014/main" id="{C749CAA6-3CDF-79AD-1A86-1C13FAE404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126739"/>
            <a:ext cx="17340263" cy="6282903"/>
          </a:xfrm>
          <a:prstGeom prst="rect">
            <a:avLst/>
          </a:prstGeom>
        </p:spPr>
      </p:pic>
      <p:sp>
        <p:nvSpPr>
          <p:cNvPr id="9" name="Tijdelijke aanduiding voor tekst 2">
            <a:extLst>
              <a:ext uri="{FF2B5EF4-FFF2-40B4-BE49-F238E27FC236}">
                <a16:creationId xmlns:a16="http://schemas.microsoft.com/office/drawing/2014/main" id="{6B16B94E-BB81-E586-A0C3-198BD6905143}"/>
              </a:ext>
            </a:extLst>
          </p:cNvPr>
          <p:cNvSpPr txBox="1">
            <a:spLocks/>
          </p:cNvSpPr>
          <p:nvPr/>
        </p:nvSpPr>
        <p:spPr>
          <a:xfrm>
            <a:off x="0" y="8668420"/>
            <a:ext cx="17340262" cy="806790"/>
          </a:xfrm>
          <a:prstGeom prst="rect">
            <a:avLst/>
          </a:prstGeom>
        </p:spPr>
        <p:txBody>
          <a:bodyPr lIns="91440" tIns="45720" rIns="91440" bIns="45720" anchor="t"/>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hangingPunct="1"/>
            <a:r>
              <a:rPr lang="nl-NL" sz="4400" b="1" dirty="0">
                <a:solidFill>
                  <a:schemeClr val="tx1"/>
                </a:solidFill>
                <a:latin typeface="Calibri" panose="020F0502020204030204" pitchFamily="34" charset="0"/>
                <a:cs typeface="Calibri" panose="020F0502020204030204" pitchFamily="34" charset="0"/>
              </a:rPr>
              <a:t>Unbox het talent van je team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E3CD7-C72A-86E2-237F-61D544D8ABB4}"/>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243830BB-4B36-8D04-B628-F5F68AF7B2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278" y="1955513"/>
            <a:ext cx="5674065" cy="7666979"/>
          </a:xfrm>
          <a:prstGeom prst="rect">
            <a:avLst/>
          </a:prstGeom>
        </p:spPr>
      </p:pic>
      <p:pic>
        <p:nvPicPr>
          <p:cNvPr id="5" name="Afbeelding 4">
            <a:extLst>
              <a:ext uri="{FF2B5EF4-FFF2-40B4-BE49-F238E27FC236}">
                <a16:creationId xmlns:a16="http://schemas.microsoft.com/office/drawing/2014/main" id="{6C1713F1-495A-90AB-50CA-A2DEEF930C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4621" y="1943700"/>
            <a:ext cx="5724459" cy="7591708"/>
          </a:xfrm>
          <a:prstGeom prst="rect">
            <a:avLst/>
          </a:prstGeom>
        </p:spPr>
      </p:pic>
      <p:sp>
        <p:nvSpPr>
          <p:cNvPr id="10" name="Titel 1">
            <a:extLst>
              <a:ext uri="{FF2B5EF4-FFF2-40B4-BE49-F238E27FC236}">
                <a16:creationId xmlns:a16="http://schemas.microsoft.com/office/drawing/2014/main" id="{E41A7F81-99D2-E016-4732-CDD66D6A5929}"/>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Kan je niet kiezen?</a:t>
            </a:r>
          </a:p>
        </p:txBody>
      </p:sp>
      <p:sp>
        <p:nvSpPr>
          <p:cNvPr id="12" name="Titel 1">
            <a:extLst>
              <a:ext uri="{FF2B5EF4-FFF2-40B4-BE49-F238E27FC236}">
                <a16:creationId xmlns:a16="http://schemas.microsoft.com/office/drawing/2014/main" id="{C6BD0B54-FB55-9489-AB15-AF9FC729BE54}"/>
              </a:ext>
            </a:extLst>
          </p:cNvPr>
          <p:cNvSpPr txBox="1">
            <a:spLocks/>
          </p:cNvSpPr>
          <p:nvPr/>
        </p:nvSpPr>
        <p:spPr>
          <a:xfrm>
            <a:off x="767862" y="1363396"/>
            <a:ext cx="14630831" cy="5400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4400" baseline="0" dirty="0">
                <a:solidFill>
                  <a:schemeClr val="tx1"/>
                </a:solidFill>
                <a:latin typeface="Calibri"/>
              </a:rPr>
              <a:t>Maak gebruik van de (32+) vooringestelde leerpaden</a:t>
            </a:r>
            <a:endParaRPr lang="nl-NL" sz="4400" dirty="0">
              <a:solidFill>
                <a:schemeClr val="tx1"/>
              </a:solidFill>
              <a:latin typeface="Calibri"/>
              <a:ea typeface="Inter Tight" pitchFamily="2" charset="0"/>
              <a:cs typeface="Calibri"/>
            </a:endParaRPr>
          </a:p>
        </p:txBody>
      </p:sp>
    </p:spTree>
    <p:extLst>
      <p:ext uri="{BB962C8B-B14F-4D97-AF65-F5344CB8AC3E}">
        <p14:creationId xmlns:p14="http://schemas.microsoft.com/office/powerpoint/2010/main" val="4636904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pic>
        <p:nvPicPr>
          <p:cNvPr id="47" name="Afbeelding 46">
            <a:extLst>
              <a:ext uri="{FF2B5EF4-FFF2-40B4-BE49-F238E27FC236}">
                <a16:creationId xmlns:a16="http://schemas.microsoft.com/office/drawing/2014/main" id="{C3BB4A85-32C7-4E8E-E983-9C5C32C13B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05116" y="1"/>
            <a:ext cx="6335147" cy="9753600"/>
          </a:xfrm>
          <a:prstGeom prst="rect">
            <a:avLst/>
          </a:prstGeom>
        </p:spPr>
      </p:pic>
      <p:grpSp>
        <p:nvGrpSpPr>
          <p:cNvPr id="55" name="Groep 54">
            <a:extLst>
              <a:ext uri="{FF2B5EF4-FFF2-40B4-BE49-F238E27FC236}">
                <a16:creationId xmlns:a16="http://schemas.microsoft.com/office/drawing/2014/main" id="{41720C15-9D7F-2F6F-E844-F640B08ABA70}"/>
              </a:ext>
            </a:extLst>
          </p:cNvPr>
          <p:cNvGrpSpPr/>
          <p:nvPr/>
        </p:nvGrpSpPr>
        <p:grpSpPr>
          <a:xfrm>
            <a:off x="770267" y="2140346"/>
            <a:ext cx="9250760" cy="5893335"/>
            <a:chOff x="1539081" y="2423586"/>
            <a:chExt cx="9250760" cy="5893335"/>
          </a:xfrm>
        </p:grpSpPr>
        <p:sp>
          <p:nvSpPr>
            <p:cNvPr id="54" name="Afgeronde rechthoek 53">
              <a:extLst>
                <a:ext uri="{FF2B5EF4-FFF2-40B4-BE49-F238E27FC236}">
                  <a16:creationId xmlns:a16="http://schemas.microsoft.com/office/drawing/2014/main" id="{BE2FD5C0-BCA3-494F-5298-A351F750F59E}"/>
                </a:ext>
              </a:extLst>
            </p:cNvPr>
            <p:cNvSpPr/>
            <p:nvPr/>
          </p:nvSpPr>
          <p:spPr>
            <a:xfrm>
              <a:off x="5230318" y="6680522"/>
              <a:ext cx="5559523" cy="1636399"/>
            </a:xfrm>
            <a:prstGeom prst="roundRect">
              <a:avLst/>
            </a:prstGeom>
            <a:solidFill>
              <a:srgbClr val="F6B387"/>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mn-lt"/>
                <a:ea typeface="+mn-ea"/>
                <a:cs typeface="+mn-cs"/>
                <a:sym typeface="Helvetica Light"/>
              </a:endParaRPr>
            </a:p>
          </p:txBody>
        </p:sp>
        <p:sp>
          <p:nvSpPr>
            <p:cNvPr id="53" name="Afgeronde rechthoek 52">
              <a:extLst>
                <a:ext uri="{FF2B5EF4-FFF2-40B4-BE49-F238E27FC236}">
                  <a16:creationId xmlns:a16="http://schemas.microsoft.com/office/drawing/2014/main" id="{BCAA87A2-59C1-C12D-0745-453821D9A7A5}"/>
                </a:ext>
              </a:extLst>
            </p:cNvPr>
            <p:cNvSpPr/>
            <p:nvPr/>
          </p:nvSpPr>
          <p:spPr>
            <a:xfrm>
              <a:off x="3973610" y="4552054"/>
              <a:ext cx="5559523" cy="1636399"/>
            </a:xfrm>
            <a:prstGeom prst="roundRect">
              <a:avLst/>
            </a:prstGeom>
            <a:solidFill>
              <a:srgbClr val="F6B387"/>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Titel 1">
              <a:extLst>
                <a:ext uri="{FF2B5EF4-FFF2-40B4-BE49-F238E27FC236}">
                  <a16:creationId xmlns:a16="http://schemas.microsoft.com/office/drawing/2014/main" id="{317783ED-F79E-030D-CFD2-DA6BF896140C}"/>
                </a:ext>
              </a:extLst>
            </p:cNvPr>
            <p:cNvSpPr txBox="1">
              <a:spLocks/>
            </p:cNvSpPr>
            <p:nvPr/>
          </p:nvSpPr>
          <p:spPr>
            <a:xfrm>
              <a:off x="1539081" y="2582347"/>
              <a:ext cx="671481" cy="130496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8000" b="1" dirty="0">
                  <a:solidFill>
                    <a:srgbClr val="EF7C00"/>
                  </a:solidFill>
                  <a:latin typeface="Helvetica" pitchFamily="2" charset="0"/>
                  <a:ea typeface="Inter Tight" pitchFamily="2" charset="0"/>
                  <a:cs typeface="Calibri" panose="020F0502020204030204" pitchFamily="34" charset="0"/>
                </a:rPr>
                <a:t>1</a:t>
              </a:r>
            </a:p>
          </p:txBody>
        </p:sp>
        <p:sp>
          <p:nvSpPr>
            <p:cNvPr id="12" name="Titel 1">
              <a:extLst>
                <a:ext uri="{FF2B5EF4-FFF2-40B4-BE49-F238E27FC236}">
                  <a16:creationId xmlns:a16="http://schemas.microsoft.com/office/drawing/2014/main" id="{EA545B26-C823-FE73-81F7-446F663425AD}"/>
                </a:ext>
              </a:extLst>
            </p:cNvPr>
            <p:cNvSpPr txBox="1">
              <a:spLocks/>
            </p:cNvSpPr>
            <p:nvPr/>
          </p:nvSpPr>
          <p:spPr>
            <a:xfrm>
              <a:off x="2754653" y="4728956"/>
              <a:ext cx="671481" cy="130496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8000" b="1" dirty="0">
                  <a:solidFill>
                    <a:srgbClr val="EF7C00"/>
                  </a:solidFill>
                  <a:latin typeface="Helvetica" pitchFamily="2" charset="0"/>
                  <a:ea typeface="Inter Tight" pitchFamily="2" charset="0"/>
                  <a:cs typeface="Calibri" panose="020F0502020204030204" pitchFamily="34" charset="0"/>
                </a:rPr>
                <a:t>2</a:t>
              </a:r>
            </a:p>
          </p:txBody>
        </p:sp>
        <p:sp>
          <p:nvSpPr>
            <p:cNvPr id="13" name="Titel 1">
              <a:extLst>
                <a:ext uri="{FF2B5EF4-FFF2-40B4-BE49-F238E27FC236}">
                  <a16:creationId xmlns:a16="http://schemas.microsoft.com/office/drawing/2014/main" id="{B2885FC3-2616-45EC-2A1D-AB89334F47C5}"/>
                </a:ext>
              </a:extLst>
            </p:cNvPr>
            <p:cNvSpPr txBox="1">
              <a:spLocks/>
            </p:cNvSpPr>
            <p:nvPr/>
          </p:nvSpPr>
          <p:spPr>
            <a:xfrm>
              <a:off x="4024143" y="6865205"/>
              <a:ext cx="676691" cy="122598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8000" b="1" dirty="0">
                  <a:solidFill>
                    <a:srgbClr val="EF7C00"/>
                  </a:solidFill>
                  <a:latin typeface="Helvetica" pitchFamily="2" charset="0"/>
                  <a:ea typeface="Inter Tight" pitchFamily="2" charset="0"/>
                  <a:cs typeface="Calibri" panose="020F0502020204030204" pitchFamily="34" charset="0"/>
                </a:rPr>
                <a:t>3</a:t>
              </a:r>
            </a:p>
          </p:txBody>
        </p:sp>
        <p:sp>
          <p:nvSpPr>
            <p:cNvPr id="50" name="Afgeronde rechthoek 49">
              <a:extLst>
                <a:ext uri="{FF2B5EF4-FFF2-40B4-BE49-F238E27FC236}">
                  <a16:creationId xmlns:a16="http://schemas.microsoft.com/office/drawing/2014/main" id="{A08CC2CD-81BD-377D-7DCD-4B0B5A0407C6}"/>
                </a:ext>
              </a:extLst>
            </p:cNvPr>
            <p:cNvSpPr/>
            <p:nvPr/>
          </p:nvSpPr>
          <p:spPr>
            <a:xfrm>
              <a:off x="2756983" y="2423586"/>
              <a:ext cx="5559523" cy="1636399"/>
            </a:xfrm>
            <a:prstGeom prst="roundRect">
              <a:avLst/>
            </a:prstGeom>
            <a:solidFill>
              <a:srgbClr val="F6B387"/>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mn-lt"/>
                <a:ea typeface="+mn-ea"/>
                <a:cs typeface="+mn-cs"/>
                <a:sym typeface="Helvetica Light"/>
              </a:endParaRPr>
            </a:p>
          </p:txBody>
        </p:sp>
        <p:sp>
          <p:nvSpPr>
            <p:cNvPr id="33" name="Tekstvak 32">
              <a:extLst>
                <a:ext uri="{FF2B5EF4-FFF2-40B4-BE49-F238E27FC236}">
                  <a16:creationId xmlns:a16="http://schemas.microsoft.com/office/drawing/2014/main" id="{A0A39025-FAD2-3B04-8691-3E571AA8B53B}"/>
                </a:ext>
              </a:extLst>
            </p:cNvPr>
            <p:cNvSpPr txBox="1"/>
            <p:nvPr/>
          </p:nvSpPr>
          <p:spPr>
            <a:xfrm>
              <a:off x="5473325" y="6852196"/>
              <a:ext cx="5045944" cy="95410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nl-NL" sz="2800" dirty="0">
                  <a:latin typeface="Helvetica" pitchFamily="2" charset="0"/>
                </a:rPr>
                <a:t>Volg de voortgang van je team via je dashboard</a:t>
              </a:r>
            </a:p>
          </p:txBody>
        </p:sp>
        <p:sp>
          <p:nvSpPr>
            <p:cNvPr id="32" name="Tekstvak 31">
              <a:extLst>
                <a:ext uri="{FF2B5EF4-FFF2-40B4-BE49-F238E27FC236}">
                  <a16:creationId xmlns:a16="http://schemas.microsoft.com/office/drawing/2014/main" id="{7A52716B-E141-B93C-E6AB-D188EC528F67}"/>
                </a:ext>
              </a:extLst>
            </p:cNvPr>
            <p:cNvSpPr txBox="1"/>
            <p:nvPr/>
          </p:nvSpPr>
          <p:spPr>
            <a:xfrm>
              <a:off x="4715590" y="4843432"/>
              <a:ext cx="4723344" cy="9387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200">
                  <a:solidFill>
                    <a:srgbClr val="FFFFFF"/>
                  </a:solidFill>
                </a:defRPr>
              </a:lvl1pPr>
            </a:lstStyle>
            <a:p>
              <a:pPr algn="l"/>
              <a:r>
                <a:rPr lang="nl-NL" sz="2800" dirty="0">
                  <a:solidFill>
                    <a:schemeClr val="tx1"/>
                  </a:solidFill>
                  <a:latin typeface="Helvetica" pitchFamily="2" charset="0"/>
                </a:rPr>
                <a:t>Wijs trainingen toe en stel leerpaden in (optioneel)</a:t>
              </a:r>
            </a:p>
          </p:txBody>
        </p:sp>
        <p:sp>
          <p:nvSpPr>
            <p:cNvPr id="31" name="Tekstvak 30">
              <a:extLst>
                <a:ext uri="{FF2B5EF4-FFF2-40B4-BE49-F238E27FC236}">
                  <a16:creationId xmlns:a16="http://schemas.microsoft.com/office/drawing/2014/main" id="{08AF163E-5530-6C71-DEE7-9D0C91BCA284}"/>
                </a:ext>
              </a:extLst>
            </p:cNvPr>
            <p:cNvSpPr txBox="1"/>
            <p:nvPr/>
          </p:nvSpPr>
          <p:spPr>
            <a:xfrm>
              <a:off x="3537399" y="2757777"/>
              <a:ext cx="4136461" cy="95410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nl-NL" sz="2800" dirty="0">
                  <a:latin typeface="Helvetica" pitchFamily="2" charset="0"/>
                </a:rPr>
                <a:t>Meld je winkel aan en </a:t>
              </a:r>
            </a:p>
            <a:p>
              <a:pPr algn="l"/>
              <a:r>
                <a:rPr lang="nl-NL" sz="2800" dirty="0">
                  <a:latin typeface="Helvetica" pitchFamily="2" charset="0"/>
                </a:rPr>
                <a:t>activeer je medewerkers</a:t>
              </a:r>
            </a:p>
          </p:txBody>
        </p:sp>
      </p:grpSp>
      <p:sp>
        <p:nvSpPr>
          <p:cNvPr id="2" name="Titel 1">
            <a:extLst>
              <a:ext uri="{FF2B5EF4-FFF2-40B4-BE49-F238E27FC236}">
                <a16:creationId xmlns:a16="http://schemas.microsoft.com/office/drawing/2014/main" id="{8CF4E6BC-CC9F-9C1D-38F4-35A5075B357F}"/>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Starten in 3 eenvoudige stappen</a:t>
            </a:r>
          </a:p>
        </p:txBody>
      </p:sp>
    </p:spTree>
    <p:extLst>
      <p:ext uri="{BB962C8B-B14F-4D97-AF65-F5344CB8AC3E}">
        <p14:creationId xmlns:p14="http://schemas.microsoft.com/office/powerpoint/2010/main" val="9826303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grpSp>
        <p:nvGrpSpPr>
          <p:cNvPr id="10" name="Groep 9">
            <a:extLst>
              <a:ext uri="{FF2B5EF4-FFF2-40B4-BE49-F238E27FC236}">
                <a16:creationId xmlns:a16="http://schemas.microsoft.com/office/drawing/2014/main" id="{A1F806F9-924D-035D-39CB-34EE15AED279}"/>
              </a:ext>
            </a:extLst>
          </p:cNvPr>
          <p:cNvGrpSpPr/>
          <p:nvPr/>
        </p:nvGrpSpPr>
        <p:grpSpPr>
          <a:xfrm>
            <a:off x="1964127" y="3363385"/>
            <a:ext cx="4154523" cy="4154523"/>
            <a:chOff x="1596031" y="1896013"/>
            <a:chExt cx="5349883" cy="5349883"/>
          </a:xfrm>
        </p:grpSpPr>
        <p:pic>
          <p:nvPicPr>
            <p:cNvPr id="17" name="Afbeelding 16">
              <a:extLst>
                <a:ext uri="{FF2B5EF4-FFF2-40B4-BE49-F238E27FC236}">
                  <a16:creationId xmlns:a16="http://schemas.microsoft.com/office/drawing/2014/main" id="{3FD33F08-43A4-F349-DA90-17B9070E44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4124" y="2861011"/>
              <a:ext cx="3419888" cy="3419889"/>
            </a:xfrm>
            <a:prstGeom prst="rect">
              <a:avLst/>
            </a:prstGeom>
          </p:spPr>
        </p:pic>
        <p:pic>
          <p:nvPicPr>
            <p:cNvPr id="9" name="Afbeelding 8">
              <a:extLst>
                <a:ext uri="{FF2B5EF4-FFF2-40B4-BE49-F238E27FC236}">
                  <a16:creationId xmlns:a16="http://schemas.microsoft.com/office/drawing/2014/main" id="{4AFED47D-DFCB-98C0-5990-70FA00F4E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6031" y="1896013"/>
              <a:ext cx="5349883" cy="5349883"/>
            </a:xfrm>
            <a:prstGeom prst="rect">
              <a:avLst/>
            </a:prstGeom>
          </p:spPr>
        </p:pic>
      </p:grpSp>
      <p:pic>
        <p:nvPicPr>
          <p:cNvPr id="5" name="Afbeelding 4">
            <a:extLst>
              <a:ext uri="{FF2B5EF4-FFF2-40B4-BE49-F238E27FC236}">
                <a16:creationId xmlns:a16="http://schemas.microsoft.com/office/drawing/2014/main" id="{93A7E6A2-6539-AE82-28FD-97AA9072642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87432" y="1906"/>
            <a:ext cx="8657139" cy="9758319"/>
          </a:xfrm>
          <a:prstGeom prst="rect">
            <a:avLst/>
          </a:prstGeom>
        </p:spPr>
      </p:pic>
      <p:sp>
        <p:nvSpPr>
          <p:cNvPr id="2" name="Titel 1">
            <a:extLst>
              <a:ext uri="{FF2B5EF4-FFF2-40B4-BE49-F238E27FC236}">
                <a16:creationId xmlns:a16="http://schemas.microsoft.com/office/drawing/2014/main" id="{7CEF346F-B255-0440-7C02-7F8E55668A72}"/>
              </a:ext>
            </a:extLst>
          </p:cNvPr>
          <p:cNvSpPr txBox="1">
            <a:spLocks/>
          </p:cNvSpPr>
          <p:nvPr/>
        </p:nvSpPr>
        <p:spPr>
          <a:xfrm>
            <a:off x="-4306" y="702926"/>
            <a:ext cx="8657138" cy="112285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Log in of maak </a:t>
            </a:r>
            <a:br>
              <a:rPr lang="nl-NL" sz="5400" dirty="0">
                <a:solidFill>
                  <a:srgbClr val="EF7C00"/>
                </a:solidFill>
                <a:latin typeface="Calibri" panose="020F0502020204030204" pitchFamily="34" charset="0"/>
                <a:ea typeface="Inter Tight" pitchFamily="2" charset="0"/>
                <a:cs typeface="Calibri" panose="020F0502020204030204" pitchFamily="34" charset="0"/>
              </a:rPr>
            </a:br>
            <a:r>
              <a:rPr lang="nl-NL" sz="5400" dirty="0">
                <a:solidFill>
                  <a:srgbClr val="EF7C00"/>
                </a:solidFill>
                <a:latin typeface="Calibri" panose="020F0502020204030204" pitchFamily="34" charset="0"/>
                <a:ea typeface="Inter Tight" pitchFamily="2" charset="0"/>
                <a:cs typeface="Calibri" panose="020F0502020204030204" pitchFamily="34" charset="0"/>
              </a:rPr>
              <a:t>een account aan</a:t>
            </a:r>
          </a:p>
        </p:txBody>
      </p:sp>
      <p:sp>
        <p:nvSpPr>
          <p:cNvPr id="3" name="Titel 1">
            <a:extLst>
              <a:ext uri="{FF2B5EF4-FFF2-40B4-BE49-F238E27FC236}">
                <a16:creationId xmlns:a16="http://schemas.microsoft.com/office/drawing/2014/main" id="{730A02D2-836D-1FA1-C1D5-D48BB80BC19D}"/>
              </a:ext>
            </a:extLst>
          </p:cNvPr>
          <p:cNvSpPr txBox="1">
            <a:spLocks/>
          </p:cNvSpPr>
          <p:nvPr/>
        </p:nvSpPr>
        <p:spPr>
          <a:xfrm>
            <a:off x="19395" y="2093717"/>
            <a:ext cx="8609736" cy="61993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hangingPunct="1"/>
            <a:r>
              <a:rPr lang="nl-NL" sz="4400" baseline="0" dirty="0">
                <a:solidFill>
                  <a:schemeClr val="tx1"/>
                </a:solidFill>
                <a:latin typeface="Calibri"/>
              </a:rPr>
              <a:t>Meld direct je team aan</a:t>
            </a:r>
            <a:endParaRPr lang="nl-NL" sz="4400" dirty="0">
              <a:solidFill>
                <a:schemeClr val="tx1"/>
              </a:solidFill>
              <a:latin typeface="Calibri"/>
              <a:ea typeface="Inter Tight" pitchFamily="2" charset="0"/>
              <a:cs typeface="Calibri"/>
            </a:endParaRPr>
          </a:p>
        </p:txBody>
      </p:sp>
      <p:sp>
        <p:nvSpPr>
          <p:cNvPr id="4" name="Tekstvak 3">
            <a:extLst>
              <a:ext uri="{FF2B5EF4-FFF2-40B4-BE49-F238E27FC236}">
                <a16:creationId xmlns:a16="http://schemas.microsoft.com/office/drawing/2014/main" id="{E0D53893-2987-E0AC-4EBD-A6B98E24AA4F}"/>
              </a:ext>
            </a:extLst>
          </p:cNvPr>
          <p:cNvSpPr txBox="1"/>
          <p:nvPr/>
        </p:nvSpPr>
        <p:spPr>
          <a:xfrm>
            <a:off x="1005840" y="8364048"/>
            <a:ext cx="6004166" cy="8463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2500" dirty="0">
                <a:latin typeface="Calibri" panose="020F0502020204030204" pitchFamily="34" charset="0"/>
                <a:cs typeface="Calibri" panose="020F0502020204030204" pitchFamily="34" charset="0"/>
              </a:rPr>
              <a:t>O</a:t>
            </a:r>
            <a:r>
              <a:rPr kumimoji="0" lang="nl-NL" sz="25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rPr>
              <a:t>f ga naar:</a:t>
            </a:r>
          </a:p>
          <a:p>
            <a:pPr marL="0" marR="0" indent="0" algn="ctr" defTabSz="415431" rtl="0" fontAlgn="auto" latinLnBrk="0" hangingPunct="0">
              <a:lnSpc>
                <a:spcPct val="100000"/>
              </a:lnSpc>
              <a:spcBef>
                <a:spcPts val="0"/>
              </a:spcBef>
              <a:spcAft>
                <a:spcPts val="0"/>
              </a:spcAft>
              <a:buClrTx/>
              <a:buSzTx/>
              <a:buFontTx/>
              <a:buNone/>
              <a:tabLst/>
            </a:pPr>
            <a:r>
              <a:rPr kumimoji="0" lang="nl-NL" sz="25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Light"/>
              </a:rPr>
              <a:t>etd-academy.nl</a:t>
            </a:r>
            <a:r>
              <a:rPr kumimoji="0" lang="nl-NL" sz="25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rPr>
              <a:t>/expert-</a:t>
            </a:r>
            <a:r>
              <a:rPr kumimoji="0" lang="nl-NL" sz="25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Light"/>
              </a:rPr>
              <a:t>academy</a:t>
            </a:r>
            <a:endParaRPr kumimoji="0" lang="nl-NL" sz="25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endParaRPr>
          </a:p>
        </p:txBody>
      </p:sp>
    </p:spTree>
    <p:extLst>
      <p:ext uri="{BB962C8B-B14F-4D97-AF65-F5344CB8AC3E}">
        <p14:creationId xmlns:p14="http://schemas.microsoft.com/office/powerpoint/2010/main" val="97423630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2840BC-98B7-A55D-636F-B859FA91278E}"/>
            </a:ext>
          </a:extLst>
        </p:cNvPr>
        <p:cNvGrpSpPr/>
        <p:nvPr/>
      </p:nvGrpSpPr>
      <p:grpSpPr>
        <a:xfrm>
          <a:off x="0" y="0"/>
          <a:ext cx="0" cy="0"/>
          <a:chOff x="0" y="0"/>
          <a:chExt cx="0" cy="0"/>
        </a:xfrm>
      </p:grpSpPr>
      <p:sp>
        <p:nvSpPr>
          <p:cNvPr id="31" name="Rechthoek 30">
            <a:extLst>
              <a:ext uri="{FF2B5EF4-FFF2-40B4-BE49-F238E27FC236}">
                <a16:creationId xmlns:a16="http://schemas.microsoft.com/office/drawing/2014/main" id="{359980F1-8D23-099F-1945-8367A0E1000A}"/>
              </a:ext>
            </a:extLst>
          </p:cNvPr>
          <p:cNvSpPr/>
          <p:nvPr/>
        </p:nvSpPr>
        <p:spPr>
          <a:xfrm>
            <a:off x="0" y="2259920"/>
            <a:ext cx="17340263" cy="5154134"/>
          </a:xfrm>
          <a:prstGeom prst="rect">
            <a:avLst/>
          </a:prstGeom>
          <a:solidFill>
            <a:schemeClr val="tx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ijdelijke aanduiding voor tekst 2">
            <a:extLst>
              <a:ext uri="{FF2B5EF4-FFF2-40B4-BE49-F238E27FC236}">
                <a16:creationId xmlns:a16="http://schemas.microsoft.com/office/drawing/2014/main" id="{2E20A2D8-7923-C1E7-1DBA-C344C8A3616A}"/>
              </a:ext>
            </a:extLst>
          </p:cNvPr>
          <p:cNvSpPr txBox="1">
            <a:spLocks/>
          </p:cNvSpPr>
          <p:nvPr/>
        </p:nvSpPr>
        <p:spPr>
          <a:xfrm>
            <a:off x="770278" y="1223994"/>
            <a:ext cx="11468613" cy="806790"/>
          </a:xfrm>
          <a:prstGeom prst="rect">
            <a:avLst/>
          </a:prstGeom>
        </p:spPr>
        <p:txBody>
          <a:bodyPr lIns="91440" tIns="45720" rIns="91440" bIns="45720" anchor="t"/>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algn="l" hangingPunct="1"/>
            <a:r>
              <a:rPr lang="nl-NL" sz="4400" dirty="0">
                <a:solidFill>
                  <a:schemeClr val="tx1"/>
                </a:solidFill>
                <a:latin typeface="Calibri" panose="020F0502020204030204" pitchFamily="34" charset="0"/>
                <a:cs typeface="Calibri" panose="020F0502020204030204" pitchFamily="34" charset="0"/>
              </a:rPr>
              <a:t>Maak een vliegende start met jouw teampakket</a:t>
            </a:r>
          </a:p>
        </p:txBody>
      </p:sp>
      <p:sp>
        <p:nvSpPr>
          <p:cNvPr id="7" name="Titel 1">
            <a:extLst>
              <a:ext uri="{FF2B5EF4-FFF2-40B4-BE49-F238E27FC236}">
                <a16:creationId xmlns:a16="http://schemas.microsoft.com/office/drawing/2014/main" id="{D9B4CEC1-B537-2DE9-C726-4B7A2F68C071}"/>
              </a:ext>
            </a:extLst>
          </p:cNvPr>
          <p:cNvSpPr txBox="1">
            <a:spLocks/>
          </p:cNvSpPr>
          <p:nvPr/>
        </p:nvSpPr>
        <p:spPr>
          <a:xfrm>
            <a:off x="770278" y="827042"/>
            <a:ext cx="10621622" cy="5400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Unbox nu het talent van je team!</a:t>
            </a:r>
          </a:p>
        </p:txBody>
      </p:sp>
      <p:grpSp>
        <p:nvGrpSpPr>
          <p:cNvPr id="27" name="Groep 26">
            <a:extLst>
              <a:ext uri="{FF2B5EF4-FFF2-40B4-BE49-F238E27FC236}">
                <a16:creationId xmlns:a16="http://schemas.microsoft.com/office/drawing/2014/main" id="{1DC9537F-1FCA-450C-A387-68AD3916080D}"/>
              </a:ext>
            </a:extLst>
          </p:cNvPr>
          <p:cNvGrpSpPr/>
          <p:nvPr/>
        </p:nvGrpSpPr>
        <p:grpSpPr>
          <a:xfrm>
            <a:off x="12955476" y="1367042"/>
            <a:ext cx="3614509" cy="4881479"/>
            <a:chOff x="11631913" y="2394983"/>
            <a:chExt cx="3614509" cy="4881479"/>
          </a:xfrm>
        </p:grpSpPr>
        <p:pic>
          <p:nvPicPr>
            <p:cNvPr id="12" name="Afbeelding 11">
              <a:extLst>
                <a:ext uri="{FF2B5EF4-FFF2-40B4-BE49-F238E27FC236}">
                  <a16:creationId xmlns:a16="http://schemas.microsoft.com/office/drawing/2014/main" id="{7DA0CE29-9D5C-BE86-90B1-667818211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1913" y="2394983"/>
              <a:ext cx="2874279" cy="4071895"/>
            </a:xfrm>
            <a:prstGeom prst="rect">
              <a:avLst/>
            </a:prstGeom>
          </p:spPr>
        </p:pic>
        <p:pic>
          <p:nvPicPr>
            <p:cNvPr id="17" name="Afbeelding 16">
              <a:extLst>
                <a:ext uri="{FF2B5EF4-FFF2-40B4-BE49-F238E27FC236}">
                  <a16:creationId xmlns:a16="http://schemas.microsoft.com/office/drawing/2014/main" id="{9BAF02E0-D348-E7A3-580E-8C6124F88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63888" y="2790835"/>
              <a:ext cx="2874279" cy="4071895"/>
            </a:xfrm>
            <a:prstGeom prst="rect">
              <a:avLst/>
            </a:prstGeom>
          </p:spPr>
        </p:pic>
        <p:pic>
          <p:nvPicPr>
            <p:cNvPr id="18" name="Afbeelding 17">
              <a:extLst>
                <a:ext uri="{FF2B5EF4-FFF2-40B4-BE49-F238E27FC236}">
                  <a16:creationId xmlns:a16="http://schemas.microsoft.com/office/drawing/2014/main" id="{A5EBE813-E082-A5DC-B50D-E6551E2C0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72143" y="3204567"/>
              <a:ext cx="2874279" cy="4071895"/>
            </a:xfrm>
            <a:prstGeom prst="rect">
              <a:avLst/>
            </a:prstGeom>
          </p:spPr>
        </p:pic>
      </p:grpSp>
      <p:grpSp>
        <p:nvGrpSpPr>
          <p:cNvPr id="26" name="Groep 25">
            <a:extLst>
              <a:ext uri="{FF2B5EF4-FFF2-40B4-BE49-F238E27FC236}">
                <a16:creationId xmlns:a16="http://schemas.microsoft.com/office/drawing/2014/main" id="{18B2C1AE-0198-373A-3950-B9455ECDBB48}"/>
              </a:ext>
            </a:extLst>
          </p:cNvPr>
          <p:cNvGrpSpPr/>
          <p:nvPr/>
        </p:nvGrpSpPr>
        <p:grpSpPr>
          <a:xfrm>
            <a:off x="8559762" y="2577905"/>
            <a:ext cx="4239606" cy="4546684"/>
            <a:chOff x="6325599" y="2492687"/>
            <a:chExt cx="4239606" cy="4546684"/>
          </a:xfrm>
        </p:grpSpPr>
        <p:pic>
          <p:nvPicPr>
            <p:cNvPr id="22" name="Afbeelding 21">
              <a:extLst>
                <a:ext uri="{FF2B5EF4-FFF2-40B4-BE49-F238E27FC236}">
                  <a16:creationId xmlns:a16="http://schemas.microsoft.com/office/drawing/2014/main" id="{38FAA480-9886-2F0C-A39F-21CF4A5264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5599" y="2492687"/>
              <a:ext cx="3810000" cy="3810000"/>
            </a:xfrm>
            <a:prstGeom prst="rect">
              <a:avLst/>
            </a:prstGeom>
          </p:spPr>
        </p:pic>
        <p:pic>
          <p:nvPicPr>
            <p:cNvPr id="23" name="Afbeelding 22">
              <a:extLst>
                <a:ext uri="{FF2B5EF4-FFF2-40B4-BE49-F238E27FC236}">
                  <a16:creationId xmlns:a16="http://schemas.microsoft.com/office/drawing/2014/main" id="{648FD1F8-031E-A1B7-317E-CA8396C068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451" y="2931987"/>
              <a:ext cx="3810000" cy="3810000"/>
            </a:xfrm>
            <a:prstGeom prst="rect">
              <a:avLst/>
            </a:prstGeom>
          </p:spPr>
        </p:pic>
        <p:pic>
          <p:nvPicPr>
            <p:cNvPr id="24" name="Afbeelding 23">
              <a:extLst>
                <a:ext uri="{FF2B5EF4-FFF2-40B4-BE49-F238E27FC236}">
                  <a16:creationId xmlns:a16="http://schemas.microsoft.com/office/drawing/2014/main" id="{48DD3425-6EA9-DD46-8835-A207C2C4E9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5205" y="3229371"/>
              <a:ext cx="3810000" cy="3810000"/>
            </a:xfrm>
            <a:prstGeom prst="rect">
              <a:avLst/>
            </a:prstGeom>
          </p:spPr>
        </p:pic>
      </p:grpSp>
      <p:grpSp>
        <p:nvGrpSpPr>
          <p:cNvPr id="25" name="Groep 24">
            <a:extLst>
              <a:ext uri="{FF2B5EF4-FFF2-40B4-BE49-F238E27FC236}">
                <a16:creationId xmlns:a16="http://schemas.microsoft.com/office/drawing/2014/main" id="{4E73E395-2521-5AF4-7ADD-9536364942D7}"/>
              </a:ext>
            </a:extLst>
          </p:cNvPr>
          <p:cNvGrpSpPr/>
          <p:nvPr/>
        </p:nvGrpSpPr>
        <p:grpSpPr>
          <a:xfrm>
            <a:off x="11608694" y="4057706"/>
            <a:ext cx="3357514" cy="4839901"/>
            <a:chOff x="1894903" y="2394983"/>
            <a:chExt cx="3357514" cy="4839901"/>
          </a:xfrm>
        </p:grpSpPr>
        <p:pic>
          <p:nvPicPr>
            <p:cNvPr id="16" name="Afbeelding 15">
              <a:extLst>
                <a:ext uri="{FF2B5EF4-FFF2-40B4-BE49-F238E27FC236}">
                  <a16:creationId xmlns:a16="http://schemas.microsoft.com/office/drawing/2014/main" id="{F9131365-061D-3DB6-0185-1DDB053AA6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4903" y="2394983"/>
              <a:ext cx="2878703" cy="4071895"/>
            </a:xfrm>
            <a:prstGeom prst="rect">
              <a:avLst/>
            </a:prstGeom>
          </p:spPr>
        </p:pic>
        <p:pic>
          <p:nvPicPr>
            <p:cNvPr id="19" name="Afbeelding 18">
              <a:extLst>
                <a:ext uri="{FF2B5EF4-FFF2-40B4-BE49-F238E27FC236}">
                  <a16:creationId xmlns:a16="http://schemas.microsoft.com/office/drawing/2014/main" id="{6BA08B95-5EA1-1C91-CEB9-73ECBEC796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2012" y="2803827"/>
              <a:ext cx="2878703" cy="4071895"/>
            </a:xfrm>
            <a:prstGeom prst="rect">
              <a:avLst/>
            </a:prstGeom>
          </p:spPr>
        </p:pic>
        <p:pic>
          <p:nvPicPr>
            <p:cNvPr id="20" name="Afbeelding 19">
              <a:extLst>
                <a:ext uri="{FF2B5EF4-FFF2-40B4-BE49-F238E27FC236}">
                  <a16:creationId xmlns:a16="http://schemas.microsoft.com/office/drawing/2014/main" id="{312844C9-BDD8-9CDE-DEC4-CD74214B0B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3714" y="3162989"/>
              <a:ext cx="2878703" cy="4071895"/>
            </a:xfrm>
            <a:prstGeom prst="rect">
              <a:avLst/>
            </a:prstGeom>
          </p:spPr>
        </p:pic>
      </p:grpSp>
      <p:sp>
        <p:nvSpPr>
          <p:cNvPr id="3" name="Tekstvak 2">
            <a:extLst>
              <a:ext uri="{FF2B5EF4-FFF2-40B4-BE49-F238E27FC236}">
                <a16:creationId xmlns:a16="http://schemas.microsoft.com/office/drawing/2014/main" id="{6297F68D-1F22-5282-C94A-4393883AE546}"/>
              </a:ext>
            </a:extLst>
          </p:cNvPr>
          <p:cNvSpPr txBox="1"/>
          <p:nvPr/>
        </p:nvSpPr>
        <p:spPr>
          <a:xfrm>
            <a:off x="1675205" y="5741337"/>
            <a:ext cx="4886826" cy="1014367"/>
          </a:xfrm>
          <a:prstGeom prst="rect">
            <a:avLst/>
          </a:prstGeom>
        </p:spPr>
        <p:txBody>
          <a:bodyPr vert="horz" wrap="square" lIns="91440" tIns="45720" rIns="91440" bIns="45720" rtlCol="0" anchor="ctr">
            <a:noAutofit/>
          </a:bodyPr>
          <a:lstStyle/>
          <a:p>
            <a:pPr algn="ctr"/>
            <a:r>
              <a:rPr lang="nl-NL" sz="2500" i="0" baseline="0" dirty="0">
                <a:solidFill>
                  <a:schemeClr val="bg1"/>
                </a:solidFill>
                <a:latin typeface="Helvetica" pitchFamily="2" charset="0"/>
              </a:rPr>
              <a:t>Alles op 1 plek</a:t>
            </a:r>
          </a:p>
          <a:p>
            <a:pPr algn="ctr"/>
            <a:r>
              <a:rPr lang="nl-NL" sz="2500" dirty="0" err="1">
                <a:solidFill>
                  <a:schemeClr val="bg1"/>
                </a:solidFill>
                <a:latin typeface="Helvetica" pitchFamily="2" charset="0"/>
              </a:rPr>
              <a:t>etd-academy.nl</a:t>
            </a:r>
            <a:r>
              <a:rPr lang="nl-NL" sz="2500" dirty="0">
                <a:solidFill>
                  <a:schemeClr val="bg1"/>
                </a:solidFill>
                <a:latin typeface="Helvetica" pitchFamily="2" charset="0"/>
              </a:rPr>
              <a:t>/downloadportaal</a:t>
            </a:r>
            <a:endParaRPr lang="nl-NL" sz="2500" i="0" baseline="0" dirty="0">
              <a:solidFill>
                <a:schemeClr val="bg1"/>
              </a:solidFill>
              <a:latin typeface="Helvetica" pitchFamily="2" charset="0"/>
            </a:endParaRPr>
          </a:p>
        </p:txBody>
      </p:sp>
      <p:pic>
        <p:nvPicPr>
          <p:cNvPr id="5" name="Afbeelding 4">
            <a:extLst>
              <a:ext uri="{FF2B5EF4-FFF2-40B4-BE49-F238E27FC236}">
                <a16:creationId xmlns:a16="http://schemas.microsoft.com/office/drawing/2014/main" id="{EBE4A1C0-1C8F-D7BC-4D57-171FAF378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4348" y="3279033"/>
            <a:ext cx="1968541" cy="1968541"/>
          </a:xfrm>
          <a:prstGeom prst="rect">
            <a:avLst/>
          </a:prstGeom>
        </p:spPr>
      </p:pic>
    </p:spTree>
    <p:extLst>
      <p:ext uri="{BB962C8B-B14F-4D97-AF65-F5344CB8AC3E}">
        <p14:creationId xmlns:p14="http://schemas.microsoft.com/office/powerpoint/2010/main" val="73909588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2840BC-98B7-A55D-636F-B859FA91278E}"/>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93E27199-0EE5-5779-2E7C-5E08EE25A3C6}"/>
              </a:ext>
            </a:extLst>
          </p:cNvPr>
          <p:cNvSpPr txBox="1">
            <a:spLocks/>
          </p:cNvSpPr>
          <p:nvPr/>
        </p:nvSpPr>
        <p:spPr>
          <a:xfrm>
            <a:off x="-261705" y="5228865"/>
            <a:ext cx="17364395" cy="78886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endParaRPr lang="nl-NL" sz="4000" dirty="0">
              <a:solidFill>
                <a:schemeClr val="tx1"/>
              </a:solidFill>
            </a:endParaRPr>
          </a:p>
        </p:txBody>
      </p:sp>
      <p:pic>
        <p:nvPicPr>
          <p:cNvPr id="3" name="Afbeelding 2" descr="Afbeelding met tekst, logo, Lettertype, Graphics&#10;&#10;Door AI gegenereerde inhoud is mogelijk onjuist.">
            <a:extLst>
              <a:ext uri="{FF2B5EF4-FFF2-40B4-BE49-F238E27FC236}">
                <a16:creationId xmlns:a16="http://schemas.microsoft.com/office/drawing/2014/main" id="{BF061086-A66A-889F-C1B1-842BCF2729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530" y="6522188"/>
            <a:ext cx="8229010" cy="2371891"/>
          </a:xfrm>
          <a:prstGeom prst="rect">
            <a:avLst/>
          </a:prstGeom>
        </p:spPr>
      </p:pic>
      <p:grpSp>
        <p:nvGrpSpPr>
          <p:cNvPr id="2" name="Groep 1">
            <a:extLst>
              <a:ext uri="{FF2B5EF4-FFF2-40B4-BE49-F238E27FC236}">
                <a16:creationId xmlns:a16="http://schemas.microsoft.com/office/drawing/2014/main" id="{5DAEF616-DB24-2B8F-FA51-D2151B696FA0}"/>
              </a:ext>
            </a:extLst>
          </p:cNvPr>
          <p:cNvGrpSpPr/>
          <p:nvPr/>
        </p:nvGrpSpPr>
        <p:grpSpPr>
          <a:xfrm>
            <a:off x="0" y="651987"/>
            <a:ext cx="17340263" cy="3819626"/>
            <a:chOff x="-283907" y="3461805"/>
            <a:chExt cx="17340263" cy="3819626"/>
          </a:xfrm>
        </p:grpSpPr>
        <p:sp>
          <p:nvSpPr>
            <p:cNvPr id="18" name="Rechthoek 17">
              <a:extLst>
                <a:ext uri="{FF2B5EF4-FFF2-40B4-BE49-F238E27FC236}">
                  <a16:creationId xmlns:a16="http://schemas.microsoft.com/office/drawing/2014/main" id="{B995CCF2-B95B-68C7-C7E3-53AA5FC12579}"/>
                </a:ext>
              </a:extLst>
            </p:cNvPr>
            <p:cNvSpPr/>
            <p:nvPr/>
          </p:nvSpPr>
          <p:spPr>
            <a:xfrm>
              <a:off x="-283907" y="3461805"/>
              <a:ext cx="17340263" cy="3819626"/>
            </a:xfrm>
            <a:prstGeom prst="rect">
              <a:avLst/>
            </a:prstGeom>
            <a:solidFill>
              <a:srgbClr val="DB6E2E"/>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5" name="Afbeelding 4" descr="Afbeelding met tekst, Lettertype, Graphics, zwart&#10;&#10;Door AI gegenereerde inhoud is mogelijk onjuist.">
              <a:extLst>
                <a:ext uri="{FF2B5EF4-FFF2-40B4-BE49-F238E27FC236}">
                  <a16:creationId xmlns:a16="http://schemas.microsoft.com/office/drawing/2014/main" id="{809F761F-4FF1-2971-83EC-F459C7E257F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678714" y="5983076"/>
              <a:ext cx="4758264" cy="827659"/>
            </a:xfrm>
            <a:prstGeom prst="rect">
              <a:avLst/>
            </a:prstGeom>
          </p:spPr>
        </p:pic>
        <p:sp>
          <p:nvSpPr>
            <p:cNvPr id="8" name="Tekstvak 7">
              <a:extLst>
                <a:ext uri="{FF2B5EF4-FFF2-40B4-BE49-F238E27FC236}">
                  <a16:creationId xmlns:a16="http://schemas.microsoft.com/office/drawing/2014/main" id="{BF0E1270-37C6-81C8-C86C-36682CE070E8}"/>
                </a:ext>
              </a:extLst>
            </p:cNvPr>
            <p:cNvSpPr txBox="1"/>
            <p:nvPr/>
          </p:nvSpPr>
          <p:spPr>
            <a:xfrm>
              <a:off x="7766188" y="4086961"/>
              <a:ext cx="9052595" cy="16312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r>
                <a:rPr lang="nl-NL" sz="2000" b="1" dirty="0">
                  <a:solidFill>
                    <a:schemeClr val="bg1"/>
                  </a:solidFill>
                </a:rPr>
                <a:t>De ETD Academy is een initiatief van het Opleidingsfonds Elektrotechnische Detailhandel (OFED) in samenwerking met de sociale partners. De innovaties in de Academy zijn mede mogelijk gemaakt door een subsidie van het Ministerie van SZW.</a:t>
              </a:r>
              <a:br>
                <a:rPr lang="nl-NL" sz="2000" dirty="0">
                  <a:solidFill>
                    <a:schemeClr val="bg1"/>
                  </a:solidFill>
                </a:rPr>
              </a:br>
              <a:endParaRPr kumimoji="0" lang="nl-NL" sz="20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15" name="Afbeelding 14">
              <a:extLst>
                <a:ext uri="{FF2B5EF4-FFF2-40B4-BE49-F238E27FC236}">
                  <a16:creationId xmlns:a16="http://schemas.microsoft.com/office/drawing/2014/main" id="{78301244-2A82-97FF-1290-6B73C7640A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902" y="3905385"/>
              <a:ext cx="6014017" cy="2491521"/>
            </a:xfrm>
            <a:prstGeom prst="rect">
              <a:avLst/>
            </a:prstGeom>
          </p:spPr>
        </p:pic>
      </p:grpSp>
      <p:sp>
        <p:nvSpPr>
          <p:cNvPr id="6" name="Titel 1">
            <a:extLst>
              <a:ext uri="{FF2B5EF4-FFF2-40B4-BE49-F238E27FC236}">
                <a16:creationId xmlns:a16="http://schemas.microsoft.com/office/drawing/2014/main" id="{AF4B593A-8DC8-1329-BA14-3ACD217CBC82}"/>
              </a:ext>
            </a:extLst>
          </p:cNvPr>
          <p:cNvSpPr txBox="1">
            <a:spLocks/>
          </p:cNvSpPr>
          <p:nvPr/>
        </p:nvSpPr>
        <p:spPr>
          <a:xfrm>
            <a:off x="-261705" y="5508570"/>
            <a:ext cx="17364395" cy="78886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r>
              <a:rPr lang="nl-NL" sz="4000" dirty="0">
                <a:solidFill>
                  <a:schemeClr val="tx1"/>
                </a:solidFill>
              </a:rPr>
              <a:t> </a:t>
            </a:r>
            <a:r>
              <a:rPr lang="nl-NL" sz="2400" b="1" dirty="0">
                <a:solidFill>
                  <a:schemeClr val="tx1"/>
                </a:solidFill>
              </a:rPr>
              <a:t>Een leerplatform met impact: de ETD Academy sleepte maar liefst vijf belangrijke prijzen in de wacht: </a:t>
            </a:r>
          </a:p>
        </p:txBody>
      </p:sp>
    </p:spTree>
    <p:extLst>
      <p:ext uri="{BB962C8B-B14F-4D97-AF65-F5344CB8AC3E}">
        <p14:creationId xmlns:p14="http://schemas.microsoft.com/office/powerpoint/2010/main" val="30590348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sp>
        <p:nvSpPr>
          <p:cNvPr id="33" name="Rechthoek 32">
            <a:extLst>
              <a:ext uri="{FF2B5EF4-FFF2-40B4-BE49-F238E27FC236}">
                <a16:creationId xmlns:a16="http://schemas.microsoft.com/office/drawing/2014/main" id="{382ADCEC-89AA-ED3E-DB2E-7F2EA8B11C42}"/>
              </a:ext>
            </a:extLst>
          </p:cNvPr>
          <p:cNvSpPr/>
          <p:nvPr/>
        </p:nvSpPr>
        <p:spPr>
          <a:xfrm>
            <a:off x="0" y="2634720"/>
            <a:ext cx="11201400" cy="4624754"/>
          </a:xfrm>
          <a:prstGeom prst="rect">
            <a:avLst/>
          </a:prstGeom>
          <a:solidFill>
            <a:schemeClr val="tx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35" name="Groep 34">
            <a:extLst>
              <a:ext uri="{FF2B5EF4-FFF2-40B4-BE49-F238E27FC236}">
                <a16:creationId xmlns:a16="http://schemas.microsoft.com/office/drawing/2014/main" id="{7E6291C6-A73D-18B1-D120-52DAB7BFD761}"/>
              </a:ext>
            </a:extLst>
          </p:cNvPr>
          <p:cNvGrpSpPr/>
          <p:nvPr/>
        </p:nvGrpSpPr>
        <p:grpSpPr>
          <a:xfrm>
            <a:off x="8056176" y="111087"/>
            <a:ext cx="9510630" cy="9510630"/>
            <a:chOff x="8670131" y="111087"/>
            <a:chExt cx="9510630" cy="9510630"/>
          </a:xfrm>
        </p:grpSpPr>
        <p:pic>
          <p:nvPicPr>
            <p:cNvPr id="28" name="Afbeelding 27">
              <a:extLst>
                <a:ext uri="{FF2B5EF4-FFF2-40B4-BE49-F238E27FC236}">
                  <a16:creationId xmlns:a16="http://schemas.microsoft.com/office/drawing/2014/main" id="{605588ED-61F1-ADBB-CDA7-01D9393E9F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0131" y="111087"/>
              <a:ext cx="9510630" cy="9510630"/>
            </a:xfrm>
            <a:prstGeom prst="rect">
              <a:avLst/>
            </a:prstGeom>
          </p:spPr>
        </p:pic>
        <p:pic>
          <p:nvPicPr>
            <p:cNvPr id="23" name="Afbeelding 22">
              <a:extLst>
                <a:ext uri="{FF2B5EF4-FFF2-40B4-BE49-F238E27FC236}">
                  <a16:creationId xmlns:a16="http://schemas.microsoft.com/office/drawing/2014/main" id="{544AE02C-63E4-D5D0-AE0E-608317C95E7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0243259" y="1682345"/>
              <a:ext cx="6350000" cy="6350000"/>
            </a:xfrm>
            <a:prstGeom prst="rect">
              <a:avLst/>
            </a:prstGeom>
          </p:spPr>
        </p:pic>
      </p:grpSp>
      <p:sp>
        <p:nvSpPr>
          <p:cNvPr id="21" name="Tekstvak 20">
            <a:extLst>
              <a:ext uri="{FF2B5EF4-FFF2-40B4-BE49-F238E27FC236}">
                <a16:creationId xmlns:a16="http://schemas.microsoft.com/office/drawing/2014/main" id="{DA62E455-A2D7-C070-D46E-7341259633C9}"/>
              </a:ext>
            </a:extLst>
          </p:cNvPr>
          <p:cNvSpPr txBox="1"/>
          <p:nvPr/>
        </p:nvSpPr>
        <p:spPr>
          <a:xfrm>
            <a:off x="404445" y="3500372"/>
            <a:ext cx="7810641" cy="22313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nl-NL" sz="2800" i="1" dirty="0">
                <a:solidFill>
                  <a:schemeClr val="bg1"/>
                </a:solidFill>
              </a:rPr>
              <a:t>Een goed getraind team zorgt voor terugkerende klanten, zo simpel kan het zijn.</a:t>
            </a:r>
            <a:br>
              <a:rPr lang="nl-NL" sz="2800" dirty="0"/>
            </a:br>
            <a:br>
              <a:rPr lang="nl-NL" sz="2800" dirty="0">
                <a:solidFill>
                  <a:schemeClr val="bg1"/>
                </a:solidFill>
              </a:rPr>
            </a:br>
            <a:r>
              <a:rPr lang="nl-NL" sz="2800" b="1" dirty="0">
                <a:solidFill>
                  <a:schemeClr val="bg1"/>
                </a:solidFill>
              </a:rPr>
              <a:t>Met de Academy ‘</a:t>
            </a:r>
            <a:r>
              <a:rPr lang="nl-NL" sz="2800" b="1" dirty="0" err="1">
                <a:solidFill>
                  <a:schemeClr val="bg1"/>
                </a:solidFill>
              </a:rPr>
              <a:t>unbox</a:t>
            </a:r>
            <a:r>
              <a:rPr lang="nl-NL" sz="2800" b="1" dirty="0">
                <a:solidFill>
                  <a:schemeClr val="bg1"/>
                </a:solidFill>
              </a:rPr>
              <a:t>’ je het talent van je team en jezelf. Meer werkplezier én succes!</a:t>
            </a:r>
            <a:endParaRPr lang="nl-NL" sz="2800" b="1" i="1" u="none" strike="noStrike" cap="none" spc="0" normalizeH="0" baseline="0" dirty="0">
              <a:ln>
                <a:noFill/>
              </a:ln>
              <a:solidFill>
                <a:schemeClr val="bg1"/>
              </a:solidFill>
              <a:effectLst/>
              <a:uFillTx/>
              <a:latin typeface="Helvetica"/>
            </a:endParaRPr>
          </a:p>
        </p:txBody>
      </p:sp>
      <p:pic>
        <p:nvPicPr>
          <p:cNvPr id="34" name="Graphic 33">
            <a:extLst>
              <a:ext uri="{FF2B5EF4-FFF2-40B4-BE49-F238E27FC236}">
                <a16:creationId xmlns:a16="http://schemas.microsoft.com/office/drawing/2014/main" id="{0D6E7382-AE8B-30CF-A327-325EC1B9668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12562" y="6710638"/>
            <a:ext cx="2322428" cy="2643414"/>
          </a:xfrm>
          <a:prstGeom prst="rect">
            <a:avLst/>
          </a:prstGeom>
        </p:spPr>
      </p:pic>
      <p:sp>
        <p:nvSpPr>
          <p:cNvPr id="8" name="Titel 1">
            <a:extLst>
              <a:ext uri="{FF2B5EF4-FFF2-40B4-BE49-F238E27FC236}">
                <a16:creationId xmlns:a16="http://schemas.microsoft.com/office/drawing/2014/main" id="{7EF65529-56D1-889F-D994-670389BF3723}"/>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Meer succes met de Expert Academy</a:t>
            </a:r>
          </a:p>
        </p:txBody>
      </p:sp>
      <p:sp>
        <p:nvSpPr>
          <p:cNvPr id="9" name="Titel 1">
            <a:extLst>
              <a:ext uri="{FF2B5EF4-FFF2-40B4-BE49-F238E27FC236}">
                <a16:creationId xmlns:a16="http://schemas.microsoft.com/office/drawing/2014/main" id="{BF494C1E-C7FE-244E-5A76-4210D3370928}"/>
              </a:ext>
            </a:extLst>
          </p:cNvPr>
          <p:cNvSpPr txBox="1">
            <a:spLocks/>
          </p:cNvSpPr>
          <p:nvPr/>
        </p:nvSpPr>
        <p:spPr>
          <a:xfrm>
            <a:off x="767862" y="1363396"/>
            <a:ext cx="14630831" cy="5400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4400" dirty="0">
                <a:solidFill>
                  <a:schemeClr val="tx1"/>
                </a:solidFill>
                <a:latin typeface="Calibri" panose="020F0502020204030204" pitchFamily="34" charset="0"/>
                <a:cs typeface="Calibri" panose="020F0502020204030204" pitchFamily="34" charset="0"/>
              </a:rPr>
              <a:t>Trainen. Ontwikkelen. Groeien.</a:t>
            </a:r>
          </a:p>
        </p:txBody>
      </p:sp>
    </p:spTree>
    <p:extLst>
      <p:ext uri="{BB962C8B-B14F-4D97-AF65-F5344CB8AC3E}">
        <p14:creationId xmlns:p14="http://schemas.microsoft.com/office/powerpoint/2010/main" val="32403376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pic>
        <p:nvPicPr>
          <p:cNvPr id="3" name="Onlinemedia 2" descr="bart_klep_vertelt_over_de_expert_academy_v2short">
            <a:hlinkClick r:id="" action="ppaction://media"/>
            <a:extLst>
              <a:ext uri="{FF2B5EF4-FFF2-40B4-BE49-F238E27FC236}">
                <a16:creationId xmlns:a16="http://schemas.microsoft.com/office/drawing/2014/main" id="{83A86A18-CBFA-6B72-4CE8-C2ACA5CA7E8A}"/>
              </a:ext>
            </a:extLst>
          </p:cNvPr>
          <p:cNvPicPr>
            <a:picLocks noRot="1" noChangeAspect="1"/>
          </p:cNvPicPr>
          <p:nvPr>
            <a:videoFile r:link="rId1"/>
          </p:nvPr>
        </p:nvPicPr>
        <p:blipFill>
          <a:blip r:embed="rId4"/>
          <a:stretch>
            <a:fillRect/>
          </a:stretch>
        </p:blipFill>
        <p:spPr>
          <a:xfrm>
            <a:off x="882869" y="1426662"/>
            <a:ext cx="13511048" cy="7611858"/>
          </a:xfrm>
          <a:prstGeom prst="rect">
            <a:avLst/>
          </a:prstGeom>
        </p:spPr>
      </p:pic>
      <p:sp>
        <p:nvSpPr>
          <p:cNvPr id="9" name="Titel 1">
            <a:extLst>
              <a:ext uri="{FF2B5EF4-FFF2-40B4-BE49-F238E27FC236}">
                <a16:creationId xmlns:a16="http://schemas.microsoft.com/office/drawing/2014/main" id="{5B26D254-4295-FB58-2887-EFEF0F249581}"/>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Bart vertelt over de Expert Academy</a:t>
            </a:r>
          </a:p>
        </p:txBody>
      </p:sp>
      <p:pic>
        <p:nvPicPr>
          <p:cNvPr id="2" name="Afbeelding 1">
            <a:extLst>
              <a:ext uri="{FF2B5EF4-FFF2-40B4-BE49-F238E27FC236}">
                <a16:creationId xmlns:a16="http://schemas.microsoft.com/office/drawing/2014/main" id="{05F4E88C-3C1B-0F78-53EB-AC4C019886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1181" y="5767501"/>
            <a:ext cx="2956720" cy="2956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3056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pic>
        <p:nvPicPr>
          <p:cNvPr id="20" name="Afbeelding 19">
            <a:extLst>
              <a:ext uri="{FF2B5EF4-FFF2-40B4-BE49-F238E27FC236}">
                <a16:creationId xmlns:a16="http://schemas.microsoft.com/office/drawing/2014/main" id="{0B5B73FC-B69B-D095-FF56-6FF007DA9F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 y="-1"/>
            <a:ext cx="1711585" cy="9753601"/>
          </a:xfrm>
          <a:prstGeom prst="rect">
            <a:avLst/>
          </a:prstGeom>
        </p:spPr>
      </p:pic>
      <p:pic>
        <p:nvPicPr>
          <p:cNvPr id="12" name="Afbeelding 11" descr="Afbeelding met persoon, kleding, jeans, person&#10;&#10;Door AI gegenereerde inhoud is mogelijk onjuist.">
            <a:extLst>
              <a:ext uri="{FF2B5EF4-FFF2-40B4-BE49-F238E27FC236}">
                <a16:creationId xmlns:a16="http://schemas.microsoft.com/office/drawing/2014/main" id="{23D430EE-56CA-1BE0-D193-A383CCBB3C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2622" y="632141"/>
            <a:ext cx="5274362" cy="7914709"/>
          </a:xfrm>
          <a:prstGeom prst="rect">
            <a:avLst/>
          </a:prstGeom>
        </p:spPr>
      </p:pic>
      <p:sp>
        <p:nvSpPr>
          <p:cNvPr id="9" name="Tijdelijke aanduiding voor inhoud 2">
            <a:extLst>
              <a:ext uri="{FF2B5EF4-FFF2-40B4-BE49-F238E27FC236}">
                <a16:creationId xmlns:a16="http://schemas.microsoft.com/office/drawing/2014/main" id="{D71F3775-66A7-B9CC-0537-720725165DF1}"/>
              </a:ext>
            </a:extLst>
          </p:cNvPr>
          <p:cNvSpPr txBox="1">
            <a:spLocks/>
          </p:cNvSpPr>
          <p:nvPr/>
        </p:nvSpPr>
        <p:spPr>
          <a:xfrm>
            <a:off x="855791" y="2181295"/>
            <a:ext cx="10249009" cy="394702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marL="720000" indent="-720000" algn="l">
              <a:buSzPct val="150000"/>
              <a:buBlip>
                <a:blip r:embed="rId5"/>
              </a:buBlip>
            </a:pPr>
            <a:r>
              <a:rPr lang="nl-NL" sz="2800" b="1" dirty="0"/>
              <a:t>Marges</a:t>
            </a:r>
            <a:r>
              <a:rPr lang="nl-NL" sz="2800" dirty="0"/>
              <a:t> staan onder druk</a:t>
            </a:r>
          </a:p>
          <a:p>
            <a:pPr algn="l">
              <a:buSzPct val="150000"/>
            </a:pPr>
            <a:endParaRPr lang="nl-NL" sz="2800" dirty="0"/>
          </a:p>
          <a:p>
            <a:pPr marL="720000" indent="-720000" algn="l">
              <a:buSzPct val="150000"/>
              <a:buBlip>
                <a:blip r:embed="rId5"/>
              </a:buBlip>
            </a:pPr>
            <a:r>
              <a:rPr lang="nl-NL" sz="2800" dirty="0"/>
              <a:t>Klanten zijn steeds </a:t>
            </a:r>
            <a:r>
              <a:rPr lang="nl-NL" sz="2800" b="1" dirty="0"/>
              <a:t>veeleisender</a:t>
            </a:r>
            <a:br>
              <a:rPr lang="nl-NL" sz="2800" dirty="0"/>
            </a:br>
            <a:endParaRPr lang="nl-NL" sz="2800" dirty="0"/>
          </a:p>
          <a:p>
            <a:pPr marL="720000" indent="-720000" algn="l">
              <a:buSzPct val="150000"/>
              <a:buBlip>
                <a:blip r:embed="rId5"/>
              </a:buBlip>
            </a:pPr>
            <a:r>
              <a:rPr lang="nl-NL" sz="2800" dirty="0">
                <a:ea typeface="+mn-lt"/>
                <a:cs typeface="+mn-lt"/>
              </a:rPr>
              <a:t>Inwerken kost </a:t>
            </a:r>
            <a:r>
              <a:rPr lang="nl-NL" sz="2800" b="1" dirty="0">
                <a:ea typeface="+mn-lt"/>
                <a:cs typeface="+mn-lt"/>
              </a:rPr>
              <a:t>tijd </a:t>
            </a:r>
            <a:r>
              <a:rPr lang="nl-NL" sz="2800" dirty="0">
                <a:ea typeface="+mn-lt"/>
                <a:cs typeface="+mn-lt"/>
              </a:rPr>
              <a:t>en die heb je niet altijd</a:t>
            </a:r>
          </a:p>
          <a:p>
            <a:pPr marL="720000" indent="-720000" algn="l">
              <a:buSzPct val="150000"/>
              <a:buBlip>
                <a:blip r:embed="rId5"/>
              </a:buBlip>
            </a:pPr>
            <a:endParaRPr lang="nl-NL" sz="2800" dirty="0"/>
          </a:p>
          <a:p>
            <a:pPr marL="720000" indent="-720000" algn="l">
              <a:buSzPct val="150000"/>
              <a:buBlip>
                <a:blip r:embed="rId5"/>
              </a:buBlip>
            </a:pPr>
            <a:r>
              <a:rPr lang="nl-NL" sz="2800" dirty="0"/>
              <a:t>De </a:t>
            </a:r>
            <a:r>
              <a:rPr lang="nl-NL" sz="2800" b="1" dirty="0"/>
              <a:t>werkdruk</a:t>
            </a:r>
            <a:r>
              <a:rPr lang="nl-NL" sz="2800" dirty="0"/>
              <a:t> is structureel </a:t>
            </a:r>
            <a:r>
              <a:rPr lang="nl-NL" sz="2800" b="1" dirty="0"/>
              <a:t>hoog</a:t>
            </a:r>
          </a:p>
          <a:p>
            <a:pPr marL="720000" indent="-720000" algn="l">
              <a:buSzPct val="150000"/>
              <a:buBlip>
                <a:blip r:embed="rId5"/>
              </a:buBlip>
            </a:pPr>
            <a:endParaRPr lang="nl-NL" sz="2800" dirty="0"/>
          </a:p>
          <a:p>
            <a:pPr marL="720000" indent="-720000" algn="l">
              <a:buSzPct val="150000"/>
              <a:buBlip>
                <a:blip r:embed="rId5"/>
              </a:buBlip>
            </a:pPr>
            <a:r>
              <a:rPr lang="nl-NL" sz="2800" dirty="0"/>
              <a:t>Goede mensen zijn </a:t>
            </a:r>
            <a:r>
              <a:rPr lang="nl-NL" sz="2800" b="1" dirty="0"/>
              <a:t>schaars</a:t>
            </a:r>
            <a:endParaRPr lang="nl-NL" sz="2800" dirty="0"/>
          </a:p>
        </p:txBody>
      </p:sp>
      <p:sp>
        <p:nvSpPr>
          <p:cNvPr id="10" name="Titel 1">
            <a:extLst>
              <a:ext uri="{FF2B5EF4-FFF2-40B4-BE49-F238E27FC236}">
                <a16:creationId xmlns:a16="http://schemas.microsoft.com/office/drawing/2014/main" id="{3EAEA6DC-DB61-C18F-5ABC-5DD9776F2BD6}"/>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De uitdaging voor de </a:t>
            </a:r>
            <a:r>
              <a:rPr lang="nl-NL" sz="5400" dirty="0" err="1">
                <a:solidFill>
                  <a:srgbClr val="EF7C00"/>
                </a:solidFill>
                <a:latin typeface="Calibri" panose="020F0502020204030204" pitchFamily="34" charset="0"/>
                <a:ea typeface="Inter Tight" pitchFamily="2" charset="0"/>
                <a:cs typeface="Calibri" panose="020F0502020204030204" pitchFamily="34" charset="0"/>
              </a:rPr>
              <a:t>elektroretail</a:t>
            </a:r>
            <a:endParaRPr lang="nl-NL" sz="5400" dirty="0">
              <a:solidFill>
                <a:srgbClr val="EF7C00"/>
              </a:solidFill>
              <a:latin typeface="Calibri" panose="020F0502020204030204" pitchFamily="34" charset="0"/>
              <a:ea typeface="Inter Tight" pitchFamily="2" charset="0"/>
              <a:cs typeface="Calibri" panose="020F0502020204030204" pitchFamily="34" charset="0"/>
            </a:endParaRPr>
          </a:p>
        </p:txBody>
      </p:sp>
    </p:spTree>
    <p:extLst>
      <p:ext uri="{BB962C8B-B14F-4D97-AF65-F5344CB8AC3E}">
        <p14:creationId xmlns:p14="http://schemas.microsoft.com/office/powerpoint/2010/main" val="38429495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92378139-4EAE-380D-D0AA-CE30715FEF98}"/>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De Expert Academy helpt jouw winkel vooruit</a:t>
            </a:r>
          </a:p>
        </p:txBody>
      </p:sp>
      <p:pic>
        <p:nvPicPr>
          <p:cNvPr id="10" name="Afbeelding 9">
            <a:extLst>
              <a:ext uri="{FF2B5EF4-FFF2-40B4-BE49-F238E27FC236}">
                <a16:creationId xmlns:a16="http://schemas.microsoft.com/office/drawing/2014/main" id="{5E8164B4-AE17-1F08-55CA-3FCFC68C5DF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52256" y="1718000"/>
            <a:ext cx="4955287" cy="8035600"/>
          </a:xfrm>
          <a:prstGeom prst="rect">
            <a:avLst/>
          </a:prstGeom>
        </p:spPr>
      </p:pic>
      <p:pic>
        <p:nvPicPr>
          <p:cNvPr id="13" name="Afbeelding 12" descr="Afbeelding met logo, Lettertype, schermopname, ontwerp&#10;&#10;Door AI gegenereerde inhoud is mogelijk onjuist.">
            <a:extLst>
              <a:ext uri="{FF2B5EF4-FFF2-40B4-BE49-F238E27FC236}">
                <a16:creationId xmlns:a16="http://schemas.microsoft.com/office/drawing/2014/main" id="{C412277C-46DA-327B-A987-FD8811A28E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2956" y="7118395"/>
            <a:ext cx="7638730" cy="1578061"/>
          </a:xfrm>
          <a:prstGeom prst="rect">
            <a:avLst/>
          </a:prstGeom>
        </p:spPr>
      </p:pic>
      <p:grpSp>
        <p:nvGrpSpPr>
          <p:cNvPr id="12" name="Groep 11">
            <a:extLst>
              <a:ext uri="{FF2B5EF4-FFF2-40B4-BE49-F238E27FC236}">
                <a16:creationId xmlns:a16="http://schemas.microsoft.com/office/drawing/2014/main" id="{B7DA421F-E595-7028-5C1D-D21B0BFBB6E7}"/>
              </a:ext>
            </a:extLst>
          </p:cNvPr>
          <p:cNvGrpSpPr/>
          <p:nvPr/>
        </p:nvGrpSpPr>
        <p:grpSpPr>
          <a:xfrm>
            <a:off x="846265" y="2801077"/>
            <a:ext cx="10516527" cy="3419637"/>
            <a:chOff x="843738" y="1661215"/>
            <a:chExt cx="10516527" cy="3419637"/>
          </a:xfrm>
        </p:grpSpPr>
        <p:sp>
          <p:nvSpPr>
            <p:cNvPr id="9" name="Tijdelijke aanduiding voor inhoud 2">
              <a:extLst>
                <a:ext uri="{FF2B5EF4-FFF2-40B4-BE49-F238E27FC236}">
                  <a16:creationId xmlns:a16="http://schemas.microsoft.com/office/drawing/2014/main" id="{D71F3775-66A7-B9CC-0537-720725165DF1}"/>
                </a:ext>
              </a:extLst>
            </p:cNvPr>
            <p:cNvSpPr txBox="1">
              <a:spLocks/>
            </p:cNvSpPr>
            <p:nvPr/>
          </p:nvSpPr>
          <p:spPr>
            <a:xfrm>
              <a:off x="1729279" y="1661215"/>
              <a:ext cx="9630986" cy="341963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algn="l"/>
              <a:r>
                <a:rPr lang="nl-NL" sz="2800" b="1" dirty="0"/>
                <a:t>Betere service</a:t>
              </a:r>
              <a:r>
                <a:rPr lang="nl-NL" sz="2800" dirty="0"/>
                <a:t>, terugkerende klanten</a:t>
              </a:r>
            </a:p>
            <a:p>
              <a:pPr algn="l"/>
              <a:endParaRPr lang="nl-NL" sz="2800" dirty="0"/>
            </a:p>
            <a:p>
              <a:pPr algn="l"/>
              <a:r>
                <a:rPr lang="nl-NL" sz="2800" dirty="0" err="1"/>
                <a:t>Onboarding</a:t>
              </a:r>
              <a:r>
                <a:rPr lang="nl-NL" sz="2800" dirty="0"/>
                <a:t>: </a:t>
              </a:r>
              <a:r>
                <a:rPr lang="nl-NL" sz="2800" b="1" dirty="0"/>
                <a:t>minder gedoe </a:t>
              </a:r>
              <a:r>
                <a:rPr lang="nl-NL" sz="2800" dirty="0"/>
                <a:t>met inwerken</a:t>
              </a:r>
            </a:p>
            <a:p>
              <a:pPr algn="l"/>
              <a:br>
                <a:rPr lang="nl-NL" sz="2800" dirty="0"/>
              </a:br>
              <a:r>
                <a:rPr lang="nl-NL" sz="2800" dirty="0"/>
                <a:t>Nóg </a:t>
              </a:r>
              <a:r>
                <a:rPr lang="nl-NL" sz="2800" b="1" dirty="0"/>
                <a:t>meer energie </a:t>
              </a:r>
              <a:r>
                <a:rPr lang="nl-NL" sz="2800" dirty="0"/>
                <a:t>in de winkel</a:t>
              </a:r>
            </a:p>
            <a:p>
              <a:pPr algn="l"/>
              <a:endParaRPr lang="nl-NL" sz="2800" dirty="0"/>
            </a:p>
            <a:p>
              <a:pPr algn="l"/>
              <a:r>
                <a:rPr lang="nl-NL" sz="2800" dirty="0"/>
                <a:t>Meer resultaat, </a:t>
              </a:r>
              <a:r>
                <a:rPr lang="nl-NL" sz="2800" b="1" dirty="0"/>
                <a:t>minder zorgen</a:t>
              </a:r>
            </a:p>
            <a:p>
              <a:pPr algn="l"/>
              <a:endParaRPr lang="nl-NL" sz="2800" dirty="0"/>
            </a:p>
            <a:p>
              <a:pPr algn="l"/>
              <a:endParaRPr lang="nl-NL" sz="2800" dirty="0"/>
            </a:p>
          </p:txBody>
        </p:sp>
        <p:sp>
          <p:nvSpPr>
            <p:cNvPr id="6" name="Titel 1">
              <a:extLst>
                <a:ext uri="{FF2B5EF4-FFF2-40B4-BE49-F238E27FC236}">
                  <a16:creationId xmlns:a16="http://schemas.microsoft.com/office/drawing/2014/main" id="{DA4B4B7D-51E1-7FF3-4CA1-F19A933732A1}"/>
                </a:ext>
              </a:extLst>
            </p:cNvPr>
            <p:cNvSpPr txBox="1">
              <a:spLocks/>
            </p:cNvSpPr>
            <p:nvPr/>
          </p:nvSpPr>
          <p:spPr>
            <a:xfrm>
              <a:off x="893299" y="1988234"/>
              <a:ext cx="671481" cy="288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000" b="1" dirty="0">
                  <a:solidFill>
                    <a:srgbClr val="EF7C00"/>
                  </a:solidFill>
                  <a:latin typeface="Helvetica" pitchFamily="2" charset="0"/>
                  <a:ea typeface="Inter Tight" pitchFamily="2" charset="0"/>
                  <a:cs typeface="Calibri" panose="020F0502020204030204" pitchFamily="34" charset="0"/>
                </a:rPr>
                <a:t>1</a:t>
              </a:r>
            </a:p>
          </p:txBody>
        </p:sp>
        <p:sp>
          <p:nvSpPr>
            <p:cNvPr id="7" name="Titel 1">
              <a:extLst>
                <a:ext uri="{FF2B5EF4-FFF2-40B4-BE49-F238E27FC236}">
                  <a16:creationId xmlns:a16="http://schemas.microsoft.com/office/drawing/2014/main" id="{A8BC0483-2D3E-A213-A6D0-E634D30B73D2}"/>
                </a:ext>
              </a:extLst>
            </p:cNvPr>
            <p:cNvSpPr txBox="1">
              <a:spLocks/>
            </p:cNvSpPr>
            <p:nvPr/>
          </p:nvSpPr>
          <p:spPr>
            <a:xfrm>
              <a:off x="880291" y="2883402"/>
              <a:ext cx="671481" cy="288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000" b="1" dirty="0">
                  <a:solidFill>
                    <a:srgbClr val="EF7C00"/>
                  </a:solidFill>
                  <a:latin typeface="Helvetica" pitchFamily="2" charset="0"/>
                  <a:ea typeface="Inter Tight" pitchFamily="2" charset="0"/>
                  <a:cs typeface="Calibri" panose="020F0502020204030204" pitchFamily="34" charset="0"/>
                </a:rPr>
                <a:t>2</a:t>
              </a:r>
            </a:p>
          </p:txBody>
        </p:sp>
        <p:sp>
          <p:nvSpPr>
            <p:cNvPr id="8" name="Titel 1">
              <a:extLst>
                <a:ext uri="{FF2B5EF4-FFF2-40B4-BE49-F238E27FC236}">
                  <a16:creationId xmlns:a16="http://schemas.microsoft.com/office/drawing/2014/main" id="{B7319D7D-EE51-5DA8-1C5F-E43B56905FBE}"/>
                </a:ext>
              </a:extLst>
            </p:cNvPr>
            <p:cNvSpPr txBox="1">
              <a:spLocks/>
            </p:cNvSpPr>
            <p:nvPr/>
          </p:nvSpPr>
          <p:spPr>
            <a:xfrm>
              <a:off x="875081" y="3772066"/>
              <a:ext cx="676691" cy="288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000" b="1" dirty="0">
                  <a:solidFill>
                    <a:srgbClr val="EF7C00"/>
                  </a:solidFill>
                  <a:latin typeface="Helvetica" pitchFamily="2" charset="0"/>
                  <a:ea typeface="Inter Tight" pitchFamily="2" charset="0"/>
                  <a:cs typeface="Calibri" panose="020F0502020204030204" pitchFamily="34" charset="0"/>
                </a:rPr>
                <a:t>3</a:t>
              </a:r>
            </a:p>
          </p:txBody>
        </p:sp>
        <p:sp>
          <p:nvSpPr>
            <p:cNvPr id="11" name="Titel 1">
              <a:extLst>
                <a:ext uri="{FF2B5EF4-FFF2-40B4-BE49-F238E27FC236}">
                  <a16:creationId xmlns:a16="http://schemas.microsoft.com/office/drawing/2014/main" id="{C58DD0FE-8944-142D-94C0-1E62D2801EE4}"/>
                </a:ext>
              </a:extLst>
            </p:cNvPr>
            <p:cNvSpPr txBox="1">
              <a:spLocks/>
            </p:cNvSpPr>
            <p:nvPr/>
          </p:nvSpPr>
          <p:spPr>
            <a:xfrm>
              <a:off x="843738" y="4673290"/>
              <a:ext cx="676691" cy="288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000" b="1" dirty="0">
                  <a:solidFill>
                    <a:srgbClr val="EF7C00"/>
                  </a:solidFill>
                  <a:latin typeface="Helvetica" pitchFamily="2" charset="0"/>
                  <a:ea typeface="Inter Tight" pitchFamily="2" charset="0"/>
                  <a:cs typeface="Calibri" panose="020F0502020204030204" pitchFamily="34" charset="0"/>
                </a:rPr>
                <a:t>4</a:t>
              </a:r>
            </a:p>
          </p:txBody>
        </p:sp>
      </p:grpSp>
      <p:sp>
        <p:nvSpPr>
          <p:cNvPr id="14" name="Titel 1">
            <a:extLst>
              <a:ext uri="{FF2B5EF4-FFF2-40B4-BE49-F238E27FC236}">
                <a16:creationId xmlns:a16="http://schemas.microsoft.com/office/drawing/2014/main" id="{AFB8274B-BE06-C31F-DB91-25A24DCBBEA0}"/>
              </a:ext>
            </a:extLst>
          </p:cNvPr>
          <p:cNvSpPr txBox="1">
            <a:spLocks/>
          </p:cNvSpPr>
          <p:nvPr/>
        </p:nvSpPr>
        <p:spPr>
          <a:xfrm>
            <a:off x="767862" y="1363396"/>
            <a:ext cx="14630831" cy="5400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4400" baseline="0" dirty="0">
                <a:solidFill>
                  <a:schemeClr val="tx1"/>
                </a:solidFill>
                <a:latin typeface="Calibri"/>
              </a:rPr>
              <a:t>Hét </a:t>
            </a:r>
            <a:r>
              <a:rPr lang="nl-NL" sz="4400" dirty="0">
                <a:solidFill>
                  <a:schemeClr val="tx1"/>
                </a:solidFill>
                <a:latin typeface="Calibri"/>
              </a:rPr>
              <a:t>leerplatform</a:t>
            </a:r>
            <a:r>
              <a:rPr lang="nl-NL" sz="4400" baseline="0" dirty="0">
                <a:solidFill>
                  <a:schemeClr val="tx1"/>
                </a:solidFill>
                <a:latin typeface="Calibri"/>
              </a:rPr>
              <a:t> voor de </a:t>
            </a:r>
            <a:r>
              <a:rPr lang="nl-NL" sz="4400" baseline="0" dirty="0" err="1">
                <a:solidFill>
                  <a:schemeClr val="tx1"/>
                </a:solidFill>
                <a:latin typeface="Calibri"/>
              </a:rPr>
              <a:t>elektroretail</a:t>
            </a:r>
            <a:r>
              <a:rPr lang="nl-NL" sz="4400" dirty="0">
                <a:solidFill>
                  <a:schemeClr val="tx1"/>
                </a:solidFill>
                <a:latin typeface="Calibri"/>
                <a:ea typeface="Calibri"/>
                <a:cs typeface="Calibri"/>
              </a:rPr>
              <a:t>​</a:t>
            </a:r>
            <a:endParaRPr lang="nl-NL" sz="4400" dirty="0">
              <a:solidFill>
                <a:schemeClr val="tx1"/>
              </a:solidFill>
              <a:latin typeface="Calibri"/>
              <a:ea typeface="Inter Tight" pitchFamily="2" charset="0"/>
              <a:cs typeface="Calibri"/>
            </a:endParaRPr>
          </a:p>
        </p:txBody>
      </p:sp>
    </p:spTree>
    <p:extLst>
      <p:ext uri="{BB962C8B-B14F-4D97-AF65-F5344CB8AC3E}">
        <p14:creationId xmlns:p14="http://schemas.microsoft.com/office/powerpoint/2010/main" val="17368801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Afbeelding 36">
            <a:extLst>
              <a:ext uri="{FF2B5EF4-FFF2-40B4-BE49-F238E27FC236}">
                <a16:creationId xmlns:a16="http://schemas.microsoft.com/office/drawing/2014/main" id="{2D6ABFBD-7B3C-B21E-C410-5CA628A231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22696" y="5477537"/>
            <a:ext cx="3043119" cy="3043119"/>
          </a:xfrm>
          <a:prstGeom prst="rect">
            <a:avLst/>
          </a:prstGeom>
        </p:spPr>
      </p:pic>
      <p:pic>
        <p:nvPicPr>
          <p:cNvPr id="34" name="Afbeelding 33">
            <a:extLst>
              <a:ext uri="{FF2B5EF4-FFF2-40B4-BE49-F238E27FC236}">
                <a16:creationId xmlns:a16="http://schemas.microsoft.com/office/drawing/2014/main" id="{5D6A6462-B546-1F85-6730-AF6E86DA68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5475" y="5849293"/>
            <a:ext cx="3449293" cy="3449293"/>
          </a:xfrm>
          <a:prstGeom prst="rect">
            <a:avLst/>
          </a:prstGeom>
        </p:spPr>
      </p:pic>
      <p:pic>
        <p:nvPicPr>
          <p:cNvPr id="35" name="Afbeelding 34">
            <a:extLst>
              <a:ext uri="{FF2B5EF4-FFF2-40B4-BE49-F238E27FC236}">
                <a16:creationId xmlns:a16="http://schemas.microsoft.com/office/drawing/2014/main" id="{AD501EF3-FE78-8AD5-BF46-0EE8BDC7BD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0954" y="6007890"/>
            <a:ext cx="2909660" cy="2909660"/>
          </a:xfrm>
          <a:prstGeom prst="rect">
            <a:avLst/>
          </a:prstGeom>
        </p:spPr>
      </p:pic>
      <p:pic>
        <p:nvPicPr>
          <p:cNvPr id="16" name="Afbeelding 15">
            <a:extLst>
              <a:ext uri="{FF2B5EF4-FFF2-40B4-BE49-F238E27FC236}">
                <a16:creationId xmlns:a16="http://schemas.microsoft.com/office/drawing/2014/main" id="{6ABB5D44-7209-EFFA-CDB0-9008078E10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89530" y="1288631"/>
            <a:ext cx="5507621" cy="5339874"/>
          </a:xfrm>
          <a:prstGeom prst="rect">
            <a:avLst/>
          </a:prstGeom>
        </p:spPr>
      </p:pic>
      <p:sp>
        <p:nvSpPr>
          <p:cNvPr id="7" name="Tekstvak 6">
            <a:extLst>
              <a:ext uri="{FF2B5EF4-FFF2-40B4-BE49-F238E27FC236}">
                <a16:creationId xmlns:a16="http://schemas.microsoft.com/office/drawing/2014/main" id="{9C1A0CFF-D40F-950E-40BC-A665F1E00F49}"/>
              </a:ext>
            </a:extLst>
          </p:cNvPr>
          <p:cNvSpPr txBox="1"/>
          <p:nvPr/>
        </p:nvSpPr>
        <p:spPr>
          <a:xfrm>
            <a:off x="5384303" y="2437054"/>
            <a:ext cx="4231341" cy="256993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5400" dirty="0">
                <a:solidFill>
                  <a:schemeClr val="bg1"/>
                </a:solidFill>
                <a:latin typeface="Calibri" panose="020F0502020204030204" pitchFamily="34" charset="0"/>
                <a:ea typeface="Inter Tight" pitchFamily="2" charset="0"/>
                <a:cs typeface="Calibri" panose="020F0502020204030204" pitchFamily="34" charset="0"/>
              </a:rPr>
              <a:t>13.470</a:t>
            </a:r>
          </a:p>
          <a:p>
            <a:pPr marL="0" marR="0" indent="0" algn="ctr" defTabSz="415431" rtl="0" fontAlgn="auto" latinLnBrk="0" hangingPunct="0">
              <a:lnSpc>
                <a:spcPct val="100000"/>
              </a:lnSpc>
              <a:spcBef>
                <a:spcPts val="0"/>
              </a:spcBef>
              <a:spcAft>
                <a:spcPts val="0"/>
              </a:spcAft>
              <a:buClrTx/>
              <a:buSzTx/>
              <a:buFontTx/>
              <a:buNone/>
              <a:tabLst/>
            </a:pPr>
            <a:r>
              <a:rPr lang="nl-NL" sz="5400" dirty="0">
                <a:solidFill>
                  <a:schemeClr val="bg1"/>
                </a:solidFill>
                <a:latin typeface="Calibri" panose="020F0502020204030204" pitchFamily="34" charset="0"/>
                <a:ea typeface="Inter Tight" pitchFamily="2" charset="0"/>
                <a:cs typeface="Calibri" panose="020F0502020204030204" pitchFamily="34" charset="0"/>
              </a:rPr>
              <a:t>Trainingen</a:t>
            </a:r>
          </a:p>
          <a:p>
            <a:pPr marL="0" marR="0" indent="0" algn="ctr" defTabSz="415431" rtl="0" fontAlgn="auto" latinLnBrk="0" hangingPunct="0">
              <a:lnSpc>
                <a:spcPct val="100000"/>
              </a:lnSpc>
              <a:spcBef>
                <a:spcPts val="0"/>
              </a:spcBef>
              <a:spcAft>
                <a:spcPts val="0"/>
              </a:spcAft>
              <a:buClrTx/>
              <a:buSzTx/>
              <a:buFontTx/>
              <a:buNone/>
              <a:tabLst/>
            </a:pPr>
            <a:r>
              <a:rPr kumimoji="0" lang="nl-NL" sz="5400" b="0" i="0" u="none" strike="noStrike" cap="none" spc="0" normalizeH="0" baseline="0" dirty="0">
                <a:ln>
                  <a:noFill/>
                </a:ln>
                <a:solidFill>
                  <a:schemeClr val="bg1"/>
                </a:solidFill>
                <a:effectLst/>
                <a:uFillTx/>
                <a:latin typeface="Calibri" panose="020F0502020204030204" pitchFamily="34" charset="0"/>
                <a:ea typeface="Inter Tight" pitchFamily="2" charset="0"/>
                <a:cs typeface="Calibri" panose="020F0502020204030204" pitchFamily="34" charset="0"/>
                <a:sym typeface="Helvetica Light"/>
              </a:rPr>
              <a:t>gestart</a:t>
            </a:r>
            <a:endParaRPr kumimoji="0" lang="nl-NL" sz="34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4" name="Tekstvak 13">
            <a:extLst>
              <a:ext uri="{FF2B5EF4-FFF2-40B4-BE49-F238E27FC236}">
                <a16:creationId xmlns:a16="http://schemas.microsoft.com/office/drawing/2014/main" id="{33F266EE-B7E4-A055-1D99-57FA4357A592}"/>
              </a:ext>
            </a:extLst>
          </p:cNvPr>
          <p:cNvSpPr txBox="1"/>
          <p:nvPr/>
        </p:nvSpPr>
        <p:spPr>
          <a:xfrm>
            <a:off x="906269" y="2594026"/>
            <a:ext cx="2909660" cy="172354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3500" b="1" dirty="0">
                <a:solidFill>
                  <a:srgbClr val="EF7C00"/>
                </a:solidFill>
                <a:ea typeface="Inter Tight" pitchFamily="2" charset="0"/>
                <a:cs typeface="Calibri" panose="020F0502020204030204" pitchFamily="34" charset="0"/>
              </a:rPr>
              <a:t>9</a:t>
            </a:r>
          </a:p>
          <a:p>
            <a:pPr marL="0" marR="0" indent="0" algn="ctr" defTabSz="415431" rtl="0" fontAlgn="auto" latinLnBrk="0" hangingPunct="0">
              <a:lnSpc>
                <a:spcPct val="100000"/>
              </a:lnSpc>
              <a:spcBef>
                <a:spcPts val="0"/>
              </a:spcBef>
              <a:spcAft>
                <a:spcPts val="0"/>
              </a:spcAft>
              <a:buClrTx/>
              <a:buSzTx/>
              <a:buFontTx/>
              <a:buNone/>
              <a:tabLst/>
            </a:pPr>
            <a:r>
              <a:rPr lang="nl-NL" sz="2400" dirty="0"/>
              <a:t>Gemiddelde beoordeling van gebruikers</a:t>
            </a:r>
            <a:endParaRPr kumimoji="0" lang="nl-NL" sz="2400" b="0" i="0" u="none" strike="noStrike" cap="none" spc="0" normalizeH="0" baseline="0" dirty="0">
              <a:ln>
                <a:noFill/>
              </a:ln>
              <a:solidFill>
                <a:srgbClr val="000000"/>
              </a:solidFill>
              <a:effectLst/>
              <a:uFillTx/>
              <a:ea typeface="+mn-ea"/>
              <a:cs typeface="+mn-cs"/>
              <a:sym typeface="Helvetica Light"/>
            </a:endParaRPr>
          </a:p>
        </p:txBody>
      </p:sp>
      <p:sp>
        <p:nvSpPr>
          <p:cNvPr id="19" name="Tekstvak 18">
            <a:extLst>
              <a:ext uri="{FF2B5EF4-FFF2-40B4-BE49-F238E27FC236}">
                <a16:creationId xmlns:a16="http://schemas.microsoft.com/office/drawing/2014/main" id="{F1F755F8-0B53-6CAC-5753-D11C6FC91020}"/>
              </a:ext>
            </a:extLst>
          </p:cNvPr>
          <p:cNvSpPr txBox="1"/>
          <p:nvPr/>
        </p:nvSpPr>
        <p:spPr>
          <a:xfrm>
            <a:off x="9250609" y="6824282"/>
            <a:ext cx="2909660" cy="13542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3500" b="1" dirty="0">
                <a:solidFill>
                  <a:srgbClr val="EF7C00"/>
                </a:solidFill>
                <a:ea typeface="Inter Tight" pitchFamily="2" charset="0"/>
                <a:cs typeface="Calibri" panose="020F0502020204030204" pitchFamily="34" charset="0"/>
              </a:rPr>
              <a:t>79%</a:t>
            </a:r>
          </a:p>
          <a:p>
            <a:pPr marL="0" marR="0" indent="0" algn="ctr" defTabSz="415431"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rgbClr val="000000"/>
                </a:solidFill>
                <a:effectLst/>
                <a:uFillTx/>
                <a:ea typeface="+mn-ea"/>
                <a:cs typeface="+mn-cs"/>
                <a:sym typeface="Helvetica Light"/>
              </a:rPr>
              <a:t>Van de gebruikers lee</a:t>
            </a:r>
            <a:r>
              <a:rPr lang="nl-NL" sz="2400" dirty="0"/>
              <a:t>rt herhaaldelijk</a:t>
            </a:r>
            <a:endParaRPr kumimoji="0" lang="nl-NL" sz="2400" b="0" i="0" u="none" strike="noStrike" cap="none" spc="0" normalizeH="0" baseline="0" dirty="0">
              <a:ln>
                <a:noFill/>
              </a:ln>
              <a:solidFill>
                <a:srgbClr val="000000"/>
              </a:solidFill>
              <a:effectLst/>
              <a:uFillTx/>
              <a:ea typeface="+mn-ea"/>
              <a:cs typeface="+mn-cs"/>
              <a:sym typeface="Helvetica Light"/>
            </a:endParaRPr>
          </a:p>
        </p:txBody>
      </p:sp>
      <p:sp>
        <p:nvSpPr>
          <p:cNvPr id="28" name="Tekstvak 27">
            <a:extLst>
              <a:ext uri="{FF2B5EF4-FFF2-40B4-BE49-F238E27FC236}">
                <a16:creationId xmlns:a16="http://schemas.microsoft.com/office/drawing/2014/main" id="{3328B5E9-5B59-76E5-021F-7DC2B7DE878A}"/>
              </a:ext>
            </a:extLst>
          </p:cNvPr>
          <p:cNvSpPr txBox="1"/>
          <p:nvPr/>
        </p:nvSpPr>
        <p:spPr>
          <a:xfrm>
            <a:off x="13508331" y="6100999"/>
            <a:ext cx="2909660" cy="13542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3500" b="1" dirty="0">
                <a:solidFill>
                  <a:srgbClr val="EF7C00"/>
                </a:solidFill>
                <a:ea typeface="Inter Tight" pitchFamily="2" charset="0"/>
                <a:cs typeface="Calibri" panose="020F0502020204030204" pitchFamily="34" charset="0"/>
              </a:rPr>
              <a:t>29%</a:t>
            </a:r>
          </a:p>
          <a:p>
            <a:pPr marL="0" marR="0" indent="0" algn="ctr" defTabSz="415431"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rgbClr val="000000"/>
                </a:solidFill>
                <a:effectLst/>
                <a:uFillTx/>
                <a:ea typeface="+mn-ea"/>
                <a:cs typeface="+mn-cs"/>
                <a:sym typeface="Helvetica Light"/>
              </a:rPr>
              <a:t>Groei van Expert Academy in 2025</a:t>
            </a:r>
          </a:p>
        </p:txBody>
      </p:sp>
      <p:sp>
        <p:nvSpPr>
          <p:cNvPr id="31" name="Tekstvak 30">
            <a:extLst>
              <a:ext uri="{FF2B5EF4-FFF2-40B4-BE49-F238E27FC236}">
                <a16:creationId xmlns:a16="http://schemas.microsoft.com/office/drawing/2014/main" id="{D572D08D-BCAB-D25B-50EB-1CDA8D226504}"/>
              </a:ext>
            </a:extLst>
          </p:cNvPr>
          <p:cNvSpPr txBox="1"/>
          <p:nvPr/>
        </p:nvSpPr>
        <p:spPr>
          <a:xfrm>
            <a:off x="2396007" y="6916104"/>
            <a:ext cx="2909660" cy="9848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3500" b="1" dirty="0">
                <a:solidFill>
                  <a:srgbClr val="EF7C00"/>
                </a:solidFill>
                <a:ea typeface="Inter Tight" pitchFamily="2" charset="0"/>
                <a:cs typeface="Calibri" panose="020F0502020204030204" pitchFamily="34" charset="0"/>
              </a:rPr>
              <a:t>100+</a:t>
            </a:r>
          </a:p>
          <a:p>
            <a:pPr marL="0" marR="0" indent="0" algn="ctr" defTabSz="415431" rtl="0" fontAlgn="auto" latinLnBrk="0" hangingPunct="0">
              <a:lnSpc>
                <a:spcPct val="100000"/>
              </a:lnSpc>
              <a:spcBef>
                <a:spcPts val="0"/>
              </a:spcBef>
              <a:spcAft>
                <a:spcPts val="0"/>
              </a:spcAft>
              <a:buClrTx/>
              <a:buSzTx/>
              <a:buFontTx/>
              <a:buNone/>
              <a:tabLst/>
            </a:pPr>
            <a:r>
              <a:rPr lang="nl-NL" sz="2400" dirty="0"/>
              <a:t>Trainingen</a:t>
            </a:r>
            <a:endParaRPr kumimoji="0" lang="nl-NL" sz="2400" b="0" i="0" u="none" strike="noStrike" cap="none" spc="0" normalizeH="0" baseline="0" dirty="0">
              <a:ln>
                <a:noFill/>
              </a:ln>
              <a:solidFill>
                <a:srgbClr val="000000"/>
              </a:solidFill>
              <a:effectLst/>
              <a:uFillTx/>
              <a:ea typeface="+mn-ea"/>
              <a:cs typeface="+mn-cs"/>
              <a:sym typeface="Helvetica Light"/>
            </a:endParaRPr>
          </a:p>
        </p:txBody>
      </p:sp>
      <p:pic>
        <p:nvPicPr>
          <p:cNvPr id="36" name="Afbeelding 35">
            <a:extLst>
              <a:ext uri="{FF2B5EF4-FFF2-40B4-BE49-F238E27FC236}">
                <a16:creationId xmlns:a16="http://schemas.microsoft.com/office/drawing/2014/main" id="{C34BFC14-C772-E7A9-B317-F5105F8439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710" y="1865950"/>
            <a:ext cx="3518581" cy="3518581"/>
          </a:xfrm>
          <a:prstGeom prst="rect">
            <a:avLst/>
          </a:prstGeom>
        </p:spPr>
      </p:pic>
      <p:grpSp>
        <p:nvGrpSpPr>
          <p:cNvPr id="8" name="Groep 7">
            <a:extLst>
              <a:ext uri="{FF2B5EF4-FFF2-40B4-BE49-F238E27FC236}">
                <a16:creationId xmlns:a16="http://schemas.microsoft.com/office/drawing/2014/main" id="{EF986BCA-3449-BEAE-E8D1-3A0147D85CB6}"/>
              </a:ext>
            </a:extLst>
          </p:cNvPr>
          <p:cNvGrpSpPr/>
          <p:nvPr/>
        </p:nvGrpSpPr>
        <p:grpSpPr>
          <a:xfrm>
            <a:off x="10632722" y="426485"/>
            <a:ext cx="6110916" cy="4335081"/>
            <a:chOff x="10815999" y="155448"/>
            <a:chExt cx="6110916" cy="4335081"/>
          </a:xfrm>
        </p:grpSpPr>
        <p:pic>
          <p:nvPicPr>
            <p:cNvPr id="23" name="Afbeelding 22">
              <a:extLst>
                <a:ext uri="{FF2B5EF4-FFF2-40B4-BE49-F238E27FC236}">
                  <a16:creationId xmlns:a16="http://schemas.microsoft.com/office/drawing/2014/main" id="{C466F02B-03C7-C27E-2C9D-9168A456C2C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119613" y="544849"/>
              <a:ext cx="3748697" cy="3831166"/>
            </a:xfrm>
            <a:prstGeom prst="rect">
              <a:avLst/>
            </a:prstGeom>
          </p:spPr>
        </p:pic>
        <p:sp>
          <p:nvSpPr>
            <p:cNvPr id="21" name="Tekstvak 20">
              <a:extLst>
                <a:ext uri="{FF2B5EF4-FFF2-40B4-BE49-F238E27FC236}">
                  <a16:creationId xmlns:a16="http://schemas.microsoft.com/office/drawing/2014/main" id="{C9B38494-B096-485D-8C55-A9CF3FBD634E}"/>
                </a:ext>
              </a:extLst>
            </p:cNvPr>
            <p:cNvSpPr txBox="1"/>
            <p:nvPr/>
          </p:nvSpPr>
          <p:spPr>
            <a:xfrm>
              <a:off x="12538020" y="1874681"/>
              <a:ext cx="2909660" cy="9848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3500" b="1" dirty="0">
                  <a:solidFill>
                    <a:srgbClr val="EF7C00"/>
                  </a:solidFill>
                  <a:ea typeface="Inter Tight" pitchFamily="2" charset="0"/>
                  <a:cs typeface="Calibri" panose="020F0502020204030204" pitchFamily="34" charset="0"/>
                </a:rPr>
                <a:t>85</a:t>
              </a:r>
            </a:p>
            <a:p>
              <a:pPr marL="0" marR="0" indent="0" algn="ctr" defTabSz="415431"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rgbClr val="000000"/>
                  </a:solidFill>
                  <a:effectLst/>
                  <a:uFillTx/>
                  <a:ea typeface="+mn-ea"/>
                  <a:cs typeface="+mn-cs"/>
                  <a:sym typeface="Helvetica Light"/>
                </a:rPr>
                <a:t>Merken</a:t>
              </a:r>
            </a:p>
          </p:txBody>
        </p:sp>
        <p:pic>
          <p:nvPicPr>
            <p:cNvPr id="27" name="Afbeelding 26">
              <a:extLst>
                <a:ext uri="{FF2B5EF4-FFF2-40B4-BE49-F238E27FC236}">
                  <a16:creationId xmlns:a16="http://schemas.microsoft.com/office/drawing/2014/main" id="{521B113B-ACB2-C73C-89FD-A4708863B109}"/>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0815999" y="1824957"/>
              <a:ext cx="1657166" cy="311071"/>
            </a:xfrm>
            <a:prstGeom prst="rect">
              <a:avLst/>
            </a:prstGeom>
          </p:spPr>
        </p:pic>
        <p:pic>
          <p:nvPicPr>
            <p:cNvPr id="3" name="Afbeelding 2">
              <a:extLst>
                <a:ext uri="{FF2B5EF4-FFF2-40B4-BE49-F238E27FC236}">
                  <a16:creationId xmlns:a16="http://schemas.microsoft.com/office/drawing/2014/main" id="{074F6071-1A0C-E58E-1C4F-B3F1531DBD9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924608" y="861764"/>
              <a:ext cx="1711328" cy="454571"/>
            </a:xfrm>
            <a:prstGeom prst="rect">
              <a:avLst/>
            </a:prstGeom>
          </p:spPr>
        </p:pic>
        <p:pic>
          <p:nvPicPr>
            <p:cNvPr id="9" name="Afbeelding 8">
              <a:extLst>
                <a:ext uri="{FF2B5EF4-FFF2-40B4-BE49-F238E27FC236}">
                  <a16:creationId xmlns:a16="http://schemas.microsoft.com/office/drawing/2014/main" id="{470B0716-228F-826C-4F5B-47A369DAF0B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514865" y="887996"/>
              <a:ext cx="1436349" cy="321769"/>
            </a:xfrm>
            <a:prstGeom prst="rect">
              <a:avLst/>
            </a:prstGeom>
          </p:spPr>
        </p:pic>
        <p:pic>
          <p:nvPicPr>
            <p:cNvPr id="46" name="Afbeelding 45">
              <a:extLst>
                <a:ext uri="{FF2B5EF4-FFF2-40B4-BE49-F238E27FC236}">
                  <a16:creationId xmlns:a16="http://schemas.microsoft.com/office/drawing/2014/main" id="{7F893BA4-8CEA-BADB-8244-22EF46ECE34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5577390" y="1921165"/>
              <a:ext cx="1349525" cy="562302"/>
            </a:xfrm>
            <a:prstGeom prst="rect">
              <a:avLst/>
            </a:prstGeom>
          </p:spPr>
        </p:pic>
        <p:pic>
          <p:nvPicPr>
            <p:cNvPr id="48" name="Afbeelding 47">
              <a:extLst>
                <a:ext uri="{FF2B5EF4-FFF2-40B4-BE49-F238E27FC236}">
                  <a16:creationId xmlns:a16="http://schemas.microsoft.com/office/drawing/2014/main" id="{AA7EF243-F1ED-6D15-2533-3F6DD72B4642}"/>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2356742" y="3805001"/>
              <a:ext cx="1028461" cy="345477"/>
            </a:xfrm>
            <a:prstGeom prst="rect">
              <a:avLst/>
            </a:prstGeom>
          </p:spPr>
        </p:pic>
        <p:pic>
          <p:nvPicPr>
            <p:cNvPr id="50" name="Afbeelding 49">
              <a:extLst>
                <a:ext uri="{FF2B5EF4-FFF2-40B4-BE49-F238E27FC236}">
                  <a16:creationId xmlns:a16="http://schemas.microsoft.com/office/drawing/2014/main" id="{1F868C1D-311A-0762-3670-FC9E6433492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249573" y="2878738"/>
              <a:ext cx="1260970" cy="260075"/>
            </a:xfrm>
            <a:prstGeom prst="rect">
              <a:avLst/>
            </a:prstGeom>
          </p:spPr>
        </p:pic>
        <p:pic>
          <p:nvPicPr>
            <p:cNvPr id="54" name="Afbeelding 53">
              <a:extLst>
                <a:ext uri="{FF2B5EF4-FFF2-40B4-BE49-F238E27FC236}">
                  <a16:creationId xmlns:a16="http://schemas.microsoft.com/office/drawing/2014/main" id="{B194FD76-5B70-0291-9BFA-0006FE38B4C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011629" y="3997040"/>
              <a:ext cx="1075175" cy="493489"/>
            </a:xfrm>
            <a:prstGeom prst="rect">
              <a:avLst/>
            </a:prstGeom>
          </p:spPr>
        </p:pic>
        <p:pic>
          <p:nvPicPr>
            <p:cNvPr id="2" name="Afbeelding 45">
              <a:extLst>
                <a:ext uri="{FF2B5EF4-FFF2-40B4-BE49-F238E27FC236}">
                  <a16:creationId xmlns:a16="http://schemas.microsoft.com/office/drawing/2014/main" id="{6C25FFB2-9E2F-1AB3-A44B-C4BAA643A09E}"/>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15304115" y="3266070"/>
              <a:ext cx="1203558" cy="460737"/>
            </a:xfrm>
            <a:prstGeom prst="rect">
              <a:avLst/>
            </a:prstGeom>
          </p:spPr>
        </p:pic>
        <p:pic>
          <p:nvPicPr>
            <p:cNvPr id="5" name="Afbeelding 45">
              <a:extLst>
                <a:ext uri="{FF2B5EF4-FFF2-40B4-BE49-F238E27FC236}">
                  <a16:creationId xmlns:a16="http://schemas.microsoft.com/office/drawing/2014/main" id="{C1906483-2B27-97EA-F6B3-031E6FF7A155}"/>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13454423" y="155448"/>
              <a:ext cx="1148034" cy="702878"/>
            </a:xfrm>
            <a:prstGeom prst="rect">
              <a:avLst/>
            </a:prstGeom>
          </p:spPr>
        </p:pic>
      </p:grpSp>
      <p:sp>
        <p:nvSpPr>
          <p:cNvPr id="11" name="Titel 1">
            <a:extLst>
              <a:ext uri="{FF2B5EF4-FFF2-40B4-BE49-F238E27FC236}">
                <a16:creationId xmlns:a16="http://schemas.microsoft.com/office/drawing/2014/main" id="{B2F23749-E81C-4194-0843-65B5725E2BF5}"/>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De Academy in cijfers</a:t>
            </a:r>
          </a:p>
        </p:txBody>
      </p:sp>
    </p:spTree>
    <p:extLst>
      <p:ext uri="{BB962C8B-B14F-4D97-AF65-F5344CB8AC3E}">
        <p14:creationId xmlns:p14="http://schemas.microsoft.com/office/powerpoint/2010/main" val="33661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pic>
        <p:nvPicPr>
          <p:cNvPr id="14" name="Afbeelding 13">
            <a:extLst>
              <a:ext uri="{FF2B5EF4-FFF2-40B4-BE49-F238E27FC236}">
                <a16:creationId xmlns:a16="http://schemas.microsoft.com/office/drawing/2014/main" id="{897A4D8D-AEBE-8DF4-2DD7-5EAED52D3A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7624" y="2019981"/>
            <a:ext cx="9193523" cy="9193523"/>
          </a:xfrm>
          <a:prstGeom prst="rect">
            <a:avLst/>
          </a:prstGeom>
        </p:spPr>
      </p:pic>
      <p:pic>
        <p:nvPicPr>
          <p:cNvPr id="5" name="Afbeelding 4">
            <a:extLst>
              <a:ext uri="{FF2B5EF4-FFF2-40B4-BE49-F238E27FC236}">
                <a16:creationId xmlns:a16="http://schemas.microsoft.com/office/drawing/2014/main" id="{E388C3B5-5217-123D-06A0-B555CAF804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62556" y="3551329"/>
            <a:ext cx="6187243" cy="6187243"/>
          </a:xfrm>
          <a:prstGeom prst="rect">
            <a:avLst/>
          </a:prstGeom>
        </p:spPr>
      </p:pic>
      <p:sp>
        <p:nvSpPr>
          <p:cNvPr id="8" name="Tijdelijke aanduiding voor inhoud 2">
            <a:extLst>
              <a:ext uri="{FF2B5EF4-FFF2-40B4-BE49-F238E27FC236}">
                <a16:creationId xmlns:a16="http://schemas.microsoft.com/office/drawing/2014/main" id="{B0321087-3CAD-4DC7-4A90-AE8E5D111F30}"/>
              </a:ext>
            </a:extLst>
          </p:cNvPr>
          <p:cNvSpPr txBox="1">
            <a:spLocks/>
          </p:cNvSpPr>
          <p:nvPr/>
        </p:nvSpPr>
        <p:spPr>
          <a:xfrm>
            <a:off x="867295" y="2746283"/>
            <a:ext cx="11776642" cy="418718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marL="720000" indent="-720000" algn="l">
              <a:buSzPct val="150000"/>
              <a:buBlip>
                <a:blip r:embed="rId5"/>
              </a:buBlip>
            </a:pPr>
            <a:r>
              <a:rPr lang="nl-NL" sz="3500" b="1" dirty="0"/>
              <a:t>Plug </a:t>
            </a:r>
            <a:r>
              <a:rPr lang="nl-NL" sz="3500" b="1" dirty="0" err="1"/>
              <a:t>and</a:t>
            </a:r>
            <a:r>
              <a:rPr lang="nl-NL" sz="3500" b="1" dirty="0"/>
              <a:t> </a:t>
            </a:r>
            <a:r>
              <a:rPr lang="nl-NL" sz="3500" b="1" dirty="0" err="1"/>
              <a:t>play</a:t>
            </a:r>
            <a:br>
              <a:rPr lang="nl-NL" sz="3500" b="1" dirty="0"/>
            </a:br>
            <a:endParaRPr lang="nl-NL" sz="3500" b="1" dirty="0"/>
          </a:p>
          <a:p>
            <a:pPr marL="720000" indent="-720000" algn="l">
              <a:buSzPct val="150000"/>
              <a:buBlip>
                <a:blip r:embed="rId5"/>
              </a:buBlip>
            </a:pPr>
            <a:r>
              <a:rPr lang="nl-NL" sz="3500" b="1" dirty="0"/>
              <a:t>Relevant en actueel</a:t>
            </a:r>
            <a:br>
              <a:rPr lang="nl-NL" sz="3500" b="1" dirty="0"/>
            </a:br>
            <a:endParaRPr lang="nl-NL" sz="3500" b="1" dirty="0"/>
          </a:p>
          <a:p>
            <a:pPr marL="720000" indent="-720000" algn="l">
              <a:buSzPct val="150000"/>
              <a:buBlip>
                <a:blip r:embed="rId5"/>
              </a:buBlip>
            </a:pPr>
            <a:r>
              <a:rPr lang="nl-NL" sz="3500" b="1" dirty="0"/>
              <a:t>Regie en overzicht </a:t>
            </a:r>
            <a:br>
              <a:rPr lang="nl-NL" sz="3500" b="1" dirty="0"/>
            </a:br>
            <a:endParaRPr lang="nl-NL" sz="3500" b="1" dirty="0"/>
          </a:p>
          <a:p>
            <a:pPr marL="720000" indent="-720000" algn="l">
              <a:buSzPct val="150000"/>
              <a:buBlip>
                <a:blip r:embed="rId5"/>
              </a:buBlip>
            </a:pPr>
            <a:r>
              <a:rPr lang="nl-NL" sz="3500" b="1" dirty="0"/>
              <a:t>Ook jij groeit mee</a:t>
            </a:r>
            <a:br>
              <a:rPr lang="nl-NL" sz="3500" b="1" dirty="0"/>
            </a:br>
            <a:endParaRPr lang="nl-NL" sz="3500" b="1" dirty="0"/>
          </a:p>
          <a:p>
            <a:pPr marL="720000" indent="-720000" algn="l">
              <a:buSzPct val="150000"/>
              <a:buBlip>
                <a:blip r:embed="rId5"/>
              </a:buBlip>
            </a:pPr>
            <a:r>
              <a:rPr lang="nl-NL" sz="3500" b="1" dirty="0"/>
              <a:t>Geen kosten, wél resultaat</a:t>
            </a:r>
            <a:br>
              <a:rPr lang="nl-NL" sz="3500" b="1" dirty="0"/>
            </a:br>
            <a:endParaRPr lang="nl-NL" sz="3500" b="1" dirty="0"/>
          </a:p>
        </p:txBody>
      </p:sp>
      <p:sp>
        <p:nvSpPr>
          <p:cNvPr id="6" name="Titel 1">
            <a:extLst>
              <a:ext uri="{FF2B5EF4-FFF2-40B4-BE49-F238E27FC236}">
                <a16:creationId xmlns:a16="http://schemas.microsoft.com/office/drawing/2014/main" id="{820ECF6E-EEFB-65CB-B1C2-536C6BB8A031}"/>
              </a:ext>
            </a:extLst>
          </p:cNvPr>
          <p:cNvSpPr txBox="1">
            <a:spLocks/>
          </p:cNvSpPr>
          <p:nvPr/>
        </p:nvSpPr>
        <p:spPr>
          <a:xfrm>
            <a:off x="770267" y="674935"/>
            <a:ext cx="1404300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Waarom kiezen voor de Expert Academy?</a:t>
            </a:r>
          </a:p>
        </p:txBody>
      </p:sp>
      <p:sp>
        <p:nvSpPr>
          <p:cNvPr id="7" name="Titel 1">
            <a:extLst>
              <a:ext uri="{FF2B5EF4-FFF2-40B4-BE49-F238E27FC236}">
                <a16:creationId xmlns:a16="http://schemas.microsoft.com/office/drawing/2014/main" id="{7B8A8585-B850-3B40-5CF8-84C5A2D63B6E}"/>
              </a:ext>
            </a:extLst>
          </p:cNvPr>
          <p:cNvSpPr txBox="1">
            <a:spLocks/>
          </p:cNvSpPr>
          <p:nvPr/>
        </p:nvSpPr>
        <p:spPr>
          <a:xfrm>
            <a:off x="767862" y="1363396"/>
            <a:ext cx="14630831" cy="5400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4400" baseline="0" dirty="0">
                <a:solidFill>
                  <a:schemeClr val="tx1"/>
                </a:solidFill>
                <a:latin typeface="Calibri"/>
              </a:rPr>
              <a:t>Jij hebt de regie, de trainingen en tools doen de rest</a:t>
            </a:r>
            <a:endParaRPr lang="nl-NL" sz="4400" dirty="0">
              <a:solidFill>
                <a:schemeClr val="tx1"/>
              </a:solidFill>
              <a:latin typeface="Calibri"/>
              <a:ea typeface="Inter Tight" pitchFamily="2" charset="0"/>
              <a:cs typeface="Calibri"/>
            </a:endParaRPr>
          </a:p>
        </p:txBody>
      </p:sp>
    </p:spTree>
    <p:extLst>
      <p:ext uri="{BB962C8B-B14F-4D97-AF65-F5344CB8AC3E}">
        <p14:creationId xmlns:p14="http://schemas.microsoft.com/office/powerpoint/2010/main" val="26053145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BCF6-A727-4913-693A-1927D71C0248}"/>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B086099-3597-01D6-86D1-4858DDAA39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767862" y="2198428"/>
            <a:ext cx="10158010" cy="69328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9E538476-D969-39A8-DA94-964EBA02B9BC}"/>
              </a:ext>
            </a:extLst>
          </p:cNvPr>
          <p:cNvSpPr txBox="1">
            <a:spLocks/>
          </p:cNvSpPr>
          <p:nvPr/>
        </p:nvSpPr>
        <p:spPr>
          <a:xfrm>
            <a:off x="770267" y="674935"/>
            <a:ext cx="1496503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Eenvoudig beheren en aansturen van je hele team</a:t>
            </a:r>
          </a:p>
        </p:txBody>
      </p:sp>
      <p:sp>
        <p:nvSpPr>
          <p:cNvPr id="6" name="Titel 1">
            <a:extLst>
              <a:ext uri="{FF2B5EF4-FFF2-40B4-BE49-F238E27FC236}">
                <a16:creationId xmlns:a16="http://schemas.microsoft.com/office/drawing/2014/main" id="{D514390A-6893-F589-D3A8-52E6EC038EB9}"/>
              </a:ext>
            </a:extLst>
          </p:cNvPr>
          <p:cNvSpPr txBox="1">
            <a:spLocks/>
          </p:cNvSpPr>
          <p:nvPr/>
        </p:nvSpPr>
        <p:spPr>
          <a:xfrm>
            <a:off x="767862" y="1363396"/>
            <a:ext cx="14630831" cy="5400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4400" baseline="0" dirty="0">
                <a:solidFill>
                  <a:schemeClr val="tx1"/>
                </a:solidFill>
                <a:latin typeface="Calibri"/>
              </a:rPr>
              <a:t>Via je eigen persoonlijke dashboard</a:t>
            </a:r>
            <a:endParaRPr lang="nl-NL" sz="4400" dirty="0">
              <a:solidFill>
                <a:schemeClr val="tx1"/>
              </a:solidFill>
              <a:latin typeface="Calibri"/>
              <a:ea typeface="Inter Tight" pitchFamily="2" charset="0"/>
              <a:cs typeface="Calibri"/>
            </a:endParaRPr>
          </a:p>
        </p:txBody>
      </p:sp>
      <p:pic>
        <p:nvPicPr>
          <p:cNvPr id="2" name="Afbeelding 1" descr="Afbeelding met logo, Lettertype, schermopname, ontwerp&#10;&#10;Door AI gegenereerde inhoud is mogelijk onjuist.">
            <a:extLst>
              <a:ext uri="{FF2B5EF4-FFF2-40B4-BE49-F238E27FC236}">
                <a16:creationId xmlns:a16="http://schemas.microsoft.com/office/drawing/2014/main" id="{773962A7-7445-554E-7774-1C6992A1B5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3671" y="4086787"/>
            <a:ext cx="7638730" cy="1578061"/>
          </a:xfrm>
          <a:prstGeom prst="rect">
            <a:avLst/>
          </a:prstGeom>
        </p:spPr>
      </p:pic>
    </p:spTree>
    <p:extLst>
      <p:ext uri="{BB962C8B-B14F-4D97-AF65-F5344CB8AC3E}">
        <p14:creationId xmlns:p14="http://schemas.microsoft.com/office/powerpoint/2010/main" val="18002637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E3CD7-C72A-86E2-237F-61D544D8ABB4}"/>
            </a:ext>
          </a:extLst>
        </p:cNvPr>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72DF46D0-6E85-CB44-8A1D-69B1D8CE16BC}"/>
              </a:ext>
            </a:extLst>
          </p:cNvPr>
          <p:cNvSpPr txBox="1">
            <a:spLocks/>
          </p:cNvSpPr>
          <p:nvPr/>
        </p:nvSpPr>
        <p:spPr>
          <a:xfrm>
            <a:off x="588749" y="6620493"/>
            <a:ext cx="3370152" cy="20887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marL="342900" indent="-342900" algn="l">
              <a:buBlip>
                <a:blip r:embed="rId3"/>
              </a:buBlip>
            </a:pPr>
            <a:r>
              <a:rPr lang="nl-NL" sz="2200" dirty="0"/>
              <a:t>Leiderschap voor iedereen</a:t>
            </a:r>
          </a:p>
          <a:p>
            <a:pPr marL="342900" indent="-342900" algn="l">
              <a:buBlip>
                <a:blip r:embed="rId3"/>
              </a:buBlip>
            </a:pPr>
            <a:r>
              <a:rPr lang="nl-NL" sz="2200" dirty="0"/>
              <a:t>Duurzaamheid</a:t>
            </a:r>
          </a:p>
          <a:p>
            <a:pPr marL="342900" indent="-342900" algn="l">
              <a:buBlip>
                <a:blip r:embed="rId3"/>
              </a:buBlip>
            </a:pPr>
            <a:r>
              <a:rPr lang="nl-NL" sz="2200" dirty="0"/>
              <a:t>Preventie van verzuim</a:t>
            </a:r>
          </a:p>
          <a:p>
            <a:pPr marL="342900" indent="-342900" algn="l">
              <a:buBlip>
                <a:blip r:embed="rId3"/>
              </a:buBlip>
            </a:pPr>
            <a:r>
              <a:rPr lang="nl-NL" sz="2200" dirty="0"/>
              <a:t>AI voor directeuren</a:t>
            </a:r>
          </a:p>
          <a:p>
            <a:pPr marL="342900" indent="-342900" algn="l">
              <a:buBlip>
                <a:blip r:embed="rId3"/>
              </a:buBlip>
            </a:pPr>
            <a:endParaRPr lang="nl-NL" sz="2200" dirty="0"/>
          </a:p>
        </p:txBody>
      </p:sp>
      <p:sp>
        <p:nvSpPr>
          <p:cNvPr id="12" name="Tijdelijke aanduiding voor inhoud 2">
            <a:extLst>
              <a:ext uri="{FF2B5EF4-FFF2-40B4-BE49-F238E27FC236}">
                <a16:creationId xmlns:a16="http://schemas.microsoft.com/office/drawing/2014/main" id="{8E61E271-47ED-047F-A6AC-AD06A0032E22}"/>
              </a:ext>
            </a:extLst>
          </p:cNvPr>
          <p:cNvSpPr txBox="1">
            <a:spLocks/>
          </p:cNvSpPr>
          <p:nvPr/>
        </p:nvSpPr>
        <p:spPr>
          <a:xfrm>
            <a:off x="9039731" y="6604077"/>
            <a:ext cx="3506641" cy="265893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342900" indent="-342900">
              <a:buBlip>
                <a:blip r:embed="rId3"/>
              </a:buBlip>
            </a:pPr>
            <a:r>
              <a:rPr lang="nl-NL" dirty="0"/>
              <a:t>De moderne verkopen</a:t>
            </a:r>
          </a:p>
          <a:p>
            <a:pPr marL="342900" indent="-342900">
              <a:buBlip>
                <a:blip r:embed="rId3"/>
              </a:buBlip>
            </a:pPr>
            <a:r>
              <a:rPr lang="nl-NL" dirty="0"/>
              <a:t>Verkoopgesprekken oefenen met AI </a:t>
            </a:r>
            <a:r>
              <a:rPr lang="nl-NL" dirty="0" err="1"/>
              <a:t>Chatbot</a:t>
            </a:r>
            <a:endParaRPr lang="nl-NL" dirty="0"/>
          </a:p>
          <a:p>
            <a:pPr marL="342900" indent="-342900">
              <a:buBlip>
                <a:blip r:embed="rId3"/>
              </a:buBlip>
            </a:pPr>
            <a:r>
              <a:rPr lang="nl-NL" dirty="0"/>
              <a:t>Smart Home</a:t>
            </a:r>
          </a:p>
          <a:p>
            <a:pPr marL="342900" indent="-342900">
              <a:buBlip>
                <a:blip r:embed="rId3"/>
              </a:buBlip>
            </a:pPr>
            <a:endParaRPr lang="nl-NL" dirty="0"/>
          </a:p>
        </p:txBody>
      </p:sp>
      <p:sp>
        <p:nvSpPr>
          <p:cNvPr id="13" name="Tijdelijke aanduiding voor inhoud 2">
            <a:extLst>
              <a:ext uri="{FF2B5EF4-FFF2-40B4-BE49-F238E27FC236}">
                <a16:creationId xmlns:a16="http://schemas.microsoft.com/office/drawing/2014/main" id="{D55E2FF3-0790-5D41-B246-B819D2770D28}"/>
              </a:ext>
            </a:extLst>
          </p:cNvPr>
          <p:cNvSpPr txBox="1">
            <a:spLocks/>
          </p:cNvSpPr>
          <p:nvPr/>
        </p:nvSpPr>
        <p:spPr>
          <a:xfrm>
            <a:off x="4882657" y="6604078"/>
            <a:ext cx="3370152" cy="154996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342900" indent="-342900">
              <a:buBlip>
                <a:blip r:embed="rId3"/>
              </a:buBlip>
            </a:pPr>
            <a:r>
              <a:rPr lang="nl-NL" dirty="0"/>
              <a:t>Inmeten en inbouwen apparaten</a:t>
            </a:r>
          </a:p>
          <a:p>
            <a:pPr marL="342900" indent="-342900">
              <a:buBlip>
                <a:blip r:embed="rId3"/>
              </a:buBlip>
            </a:pPr>
            <a:r>
              <a:rPr lang="nl-NL" dirty="0"/>
              <a:t>Fysieke belasting</a:t>
            </a:r>
          </a:p>
          <a:p>
            <a:pPr marL="342900" indent="-342900">
              <a:buBlip>
                <a:blip r:embed="rId3"/>
              </a:buBlip>
            </a:pPr>
            <a:r>
              <a:rPr lang="nl-NL" dirty="0"/>
              <a:t>Duurzaam rijden</a:t>
            </a:r>
            <a:br>
              <a:rPr lang="nl-NL" dirty="0"/>
            </a:br>
            <a:br>
              <a:rPr lang="nl-NL" dirty="0"/>
            </a:br>
            <a:endParaRPr lang="nl-NL" dirty="0"/>
          </a:p>
        </p:txBody>
      </p:sp>
      <p:sp>
        <p:nvSpPr>
          <p:cNvPr id="15" name="Tijdelijke aanduiding voor inhoud 2">
            <a:extLst>
              <a:ext uri="{FF2B5EF4-FFF2-40B4-BE49-F238E27FC236}">
                <a16:creationId xmlns:a16="http://schemas.microsoft.com/office/drawing/2014/main" id="{33D16E24-6834-479D-C5E6-DE30E3051178}"/>
              </a:ext>
            </a:extLst>
          </p:cNvPr>
          <p:cNvSpPr txBox="1">
            <a:spLocks/>
          </p:cNvSpPr>
          <p:nvPr/>
        </p:nvSpPr>
        <p:spPr>
          <a:xfrm>
            <a:off x="13379377" y="6604077"/>
            <a:ext cx="3370153" cy="20887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342900" indent="-342900" algn="ctr">
              <a:buBlip>
                <a:blip r:embed="rId3"/>
              </a:buBlip>
            </a:pPr>
            <a:r>
              <a:rPr lang="nl-NL" dirty="0"/>
              <a:t>Consumentenrecht</a:t>
            </a:r>
          </a:p>
          <a:p>
            <a:pPr marL="342900" indent="-342900" algn="ctr">
              <a:buBlip>
                <a:blip r:embed="rId3"/>
              </a:buBlip>
            </a:pPr>
            <a:r>
              <a:rPr lang="nl-NL" dirty="0"/>
              <a:t>Customer Service </a:t>
            </a:r>
            <a:r>
              <a:rPr lang="nl-NL" dirty="0" err="1"/>
              <a:t>Experience</a:t>
            </a:r>
            <a:endParaRPr lang="nl-NL" dirty="0"/>
          </a:p>
          <a:p>
            <a:pPr marL="342900" indent="-342900" algn="ctr">
              <a:buBlip>
                <a:blip r:embed="rId3"/>
              </a:buBlip>
            </a:pPr>
            <a:r>
              <a:rPr lang="nl-NL" dirty="0"/>
              <a:t>Customer Support</a:t>
            </a:r>
          </a:p>
        </p:txBody>
      </p:sp>
      <p:sp>
        <p:nvSpPr>
          <p:cNvPr id="29" name="Rechthoek 28">
            <a:extLst>
              <a:ext uri="{FF2B5EF4-FFF2-40B4-BE49-F238E27FC236}">
                <a16:creationId xmlns:a16="http://schemas.microsoft.com/office/drawing/2014/main" id="{EA3B9392-AAFA-7056-5142-AEE3AFA870B2}"/>
              </a:ext>
            </a:extLst>
          </p:cNvPr>
          <p:cNvSpPr/>
          <p:nvPr/>
        </p:nvSpPr>
        <p:spPr>
          <a:xfrm>
            <a:off x="793" y="1580952"/>
            <a:ext cx="17340263" cy="4734820"/>
          </a:xfrm>
          <a:prstGeom prst="rect">
            <a:avLst/>
          </a:prstGeom>
          <a:solidFill>
            <a:schemeClr val="tx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Afbeelding 5">
            <a:extLst>
              <a:ext uri="{FF2B5EF4-FFF2-40B4-BE49-F238E27FC236}">
                <a16:creationId xmlns:a16="http://schemas.microsoft.com/office/drawing/2014/main" id="{76A130A3-D166-F6C5-90EE-B7BEDA3162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2118" y="1781828"/>
            <a:ext cx="2903414" cy="2903414"/>
          </a:xfrm>
          <a:prstGeom prst="rect">
            <a:avLst/>
          </a:prstGeom>
        </p:spPr>
      </p:pic>
      <p:pic>
        <p:nvPicPr>
          <p:cNvPr id="14" name="Afbeelding 13">
            <a:extLst>
              <a:ext uri="{FF2B5EF4-FFF2-40B4-BE49-F238E27FC236}">
                <a16:creationId xmlns:a16="http://schemas.microsoft.com/office/drawing/2014/main" id="{4E8A6E66-DB67-27B0-DDF4-4A3D6BAB63C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85661" y="1781828"/>
            <a:ext cx="2903414" cy="2903414"/>
          </a:xfrm>
          <a:prstGeom prst="rect">
            <a:avLst/>
          </a:prstGeom>
        </p:spPr>
      </p:pic>
      <p:pic>
        <p:nvPicPr>
          <p:cNvPr id="16" name="Afbeelding 15">
            <a:extLst>
              <a:ext uri="{FF2B5EF4-FFF2-40B4-BE49-F238E27FC236}">
                <a16:creationId xmlns:a16="http://schemas.microsoft.com/office/drawing/2014/main" id="{D4C23A15-6180-65E6-64CC-DE14751733E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349204" y="1781828"/>
            <a:ext cx="2903414" cy="2903414"/>
          </a:xfrm>
          <a:prstGeom prst="rect">
            <a:avLst/>
          </a:prstGeom>
        </p:spPr>
      </p:pic>
      <p:pic>
        <p:nvPicPr>
          <p:cNvPr id="17" name="Afbeelding 16" descr="Afbeelding met persoon, Menselijk gezicht, glimlach, telefoon&#10;&#10;Door AI gegenereerde inhoud is mogelijk onjuist.">
            <a:extLst>
              <a:ext uri="{FF2B5EF4-FFF2-40B4-BE49-F238E27FC236}">
                <a16:creationId xmlns:a16="http://schemas.microsoft.com/office/drawing/2014/main" id="{D4A3D1A3-46F4-2F38-807E-D2261B1DAA9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3612746" y="1781828"/>
            <a:ext cx="2903414" cy="2903414"/>
          </a:xfrm>
          <a:prstGeom prst="rect">
            <a:avLst/>
          </a:prstGeom>
        </p:spPr>
      </p:pic>
      <p:sp>
        <p:nvSpPr>
          <p:cNvPr id="25" name="Tijdelijke aanduiding voor inhoud 2">
            <a:extLst>
              <a:ext uri="{FF2B5EF4-FFF2-40B4-BE49-F238E27FC236}">
                <a16:creationId xmlns:a16="http://schemas.microsoft.com/office/drawing/2014/main" id="{5C761E2B-57CB-7E72-29B0-DB922C823EB4}"/>
              </a:ext>
            </a:extLst>
          </p:cNvPr>
          <p:cNvSpPr txBox="1">
            <a:spLocks/>
          </p:cNvSpPr>
          <p:nvPr/>
        </p:nvSpPr>
        <p:spPr>
          <a:xfrm>
            <a:off x="4424914" y="4977558"/>
            <a:ext cx="4285638" cy="58599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r>
              <a:rPr lang="nl-NL" sz="2800" b="1" dirty="0">
                <a:solidFill>
                  <a:schemeClr val="bg1"/>
                </a:solidFill>
                <a:latin typeface="+mj-lt"/>
              </a:rPr>
              <a:t>Bezorgers &amp; reparateurs</a:t>
            </a:r>
          </a:p>
        </p:txBody>
      </p:sp>
      <p:sp>
        <p:nvSpPr>
          <p:cNvPr id="26" name="Tijdelijke aanduiding voor inhoud 2">
            <a:extLst>
              <a:ext uri="{FF2B5EF4-FFF2-40B4-BE49-F238E27FC236}">
                <a16:creationId xmlns:a16="http://schemas.microsoft.com/office/drawing/2014/main" id="{54C8E204-30E9-83FE-EE2C-627F0F54DC9B}"/>
              </a:ext>
            </a:extLst>
          </p:cNvPr>
          <p:cNvSpPr txBox="1">
            <a:spLocks/>
          </p:cNvSpPr>
          <p:nvPr/>
        </p:nvSpPr>
        <p:spPr>
          <a:xfrm>
            <a:off x="9855799" y="4952866"/>
            <a:ext cx="1874505" cy="58599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r>
              <a:rPr lang="nl-NL" sz="2800" b="1" dirty="0">
                <a:solidFill>
                  <a:schemeClr val="bg1"/>
                </a:solidFill>
                <a:latin typeface="+mj-lt"/>
              </a:rPr>
              <a:t>Verkopers</a:t>
            </a:r>
          </a:p>
        </p:txBody>
      </p:sp>
      <p:sp>
        <p:nvSpPr>
          <p:cNvPr id="27" name="Tijdelijke aanduiding voor inhoud 2">
            <a:extLst>
              <a:ext uri="{FF2B5EF4-FFF2-40B4-BE49-F238E27FC236}">
                <a16:creationId xmlns:a16="http://schemas.microsoft.com/office/drawing/2014/main" id="{074CF98C-93F2-6D37-4A71-336C250C982A}"/>
              </a:ext>
            </a:extLst>
          </p:cNvPr>
          <p:cNvSpPr txBox="1">
            <a:spLocks/>
          </p:cNvSpPr>
          <p:nvPr/>
        </p:nvSpPr>
        <p:spPr>
          <a:xfrm>
            <a:off x="683081" y="4961569"/>
            <a:ext cx="3181489" cy="58599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r>
              <a:rPr lang="nl-NL" sz="2800" b="1" dirty="0">
                <a:solidFill>
                  <a:schemeClr val="bg1"/>
                </a:solidFill>
                <a:latin typeface="+mj-lt"/>
              </a:rPr>
              <a:t>Leidinggevenden</a:t>
            </a:r>
          </a:p>
        </p:txBody>
      </p:sp>
      <p:sp>
        <p:nvSpPr>
          <p:cNvPr id="28" name="Tijdelijke aanduiding voor inhoud 2">
            <a:extLst>
              <a:ext uri="{FF2B5EF4-FFF2-40B4-BE49-F238E27FC236}">
                <a16:creationId xmlns:a16="http://schemas.microsoft.com/office/drawing/2014/main" id="{8F003677-EE14-8A51-5B55-96EAE9B1E696}"/>
              </a:ext>
            </a:extLst>
          </p:cNvPr>
          <p:cNvSpPr txBox="1">
            <a:spLocks/>
          </p:cNvSpPr>
          <p:nvPr/>
        </p:nvSpPr>
        <p:spPr>
          <a:xfrm>
            <a:off x="13185593" y="4961065"/>
            <a:ext cx="3757721" cy="58599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r>
              <a:rPr lang="nl-NL" sz="2800" b="1" dirty="0">
                <a:solidFill>
                  <a:schemeClr val="bg1"/>
                </a:solidFill>
                <a:latin typeface="+mj-lt"/>
              </a:rPr>
              <a:t>Servicemedewerkers</a:t>
            </a:r>
          </a:p>
        </p:txBody>
      </p:sp>
      <p:sp>
        <p:nvSpPr>
          <p:cNvPr id="2" name="Titel 1">
            <a:extLst>
              <a:ext uri="{FF2B5EF4-FFF2-40B4-BE49-F238E27FC236}">
                <a16:creationId xmlns:a16="http://schemas.microsoft.com/office/drawing/2014/main" id="{4EEDBFEB-9C9D-254A-B94F-97606B5F55BD}"/>
              </a:ext>
            </a:extLst>
          </p:cNvPr>
          <p:cNvSpPr txBox="1">
            <a:spLocks/>
          </p:cNvSpPr>
          <p:nvPr/>
        </p:nvSpPr>
        <p:spPr>
          <a:xfrm>
            <a:off x="770267" y="674935"/>
            <a:ext cx="14965033" cy="5400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400" dirty="0">
                <a:solidFill>
                  <a:srgbClr val="EF7C00"/>
                </a:solidFill>
                <a:latin typeface="Calibri" panose="020F0502020204030204" pitchFamily="34" charset="0"/>
                <a:ea typeface="Inter Tight" pitchFamily="2" charset="0"/>
                <a:cs typeface="Calibri" panose="020F0502020204030204" pitchFamily="34" charset="0"/>
              </a:rPr>
              <a:t>Populaire trainingen</a:t>
            </a:r>
          </a:p>
        </p:txBody>
      </p:sp>
      <p:pic>
        <p:nvPicPr>
          <p:cNvPr id="4" name="Afbeelding 3" descr="Afbeelding met sinaasappel, geel, Kleurrijkheid&#10;&#10;Door AI gegenereerde inhoud is mogelijk onjuist.">
            <a:extLst>
              <a:ext uri="{FF2B5EF4-FFF2-40B4-BE49-F238E27FC236}">
                <a16:creationId xmlns:a16="http://schemas.microsoft.com/office/drawing/2014/main" id="{614470E7-0480-A76F-57D1-7EDD247B1E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72667" y="5557520"/>
            <a:ext cx="416250" cy="360000"/>
          </a:xfrm>
          <a:prstGeom prst="rect">
            <a:avLst/>
          </a:prstGeom>
        </p:spPr>
      </p:pic>
      <p:pic>
        <p:nvPicPr>
          <p:cNvPr id="5" name="Afbeelding 4" descr="Afbeelding met sinaasappel, geel, Kleurrijkheid&#10;&#10;Door AI gegenereerde inhoud is mogelijk onjuist.">
            <a:extLst>
              <a:ext uri="{FF2B5EF4-FFF2-40B4-BE49-F238E27FC236}">
                <a16:creationId xmlns:a16="http://schemas.microsoft.com/office/drawing/2014/main" id="{B193D048-794C-AEC0-D5F4-32A1978446A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66575" y="5649456"/>
            <a:ext cx="416250" cy="360000"/>
          </a:xfrm>
          <a:prstGeom prst="rect">
            <a:avLst/>
          </a:prstGeom>
        </p:spPr>
      </p:pic>
      <p:pic>
        <p:nvPicPr>
          <p:cNvPr id="7" name="Afbeelding 6" descr="Afbeelding met sinaasappel, geel, Kleurrijkheid&#10;&#10;Door AI gegenereerde inhoud is mogelijk onjuist.">
            <a:extLst>
              <a:ext uri="{FF2B5EF4-FFF2-40B4-BE49-F238E27FC236}">
                <a16:creationId xmlns:a16="http://schemas.microsoft.com/office/drawing/2014/main" id="{626BAA14-8A31-EF11-C75D-E7D89F3BE7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91893" y="5649456"/>
            <a:ext cx="416250" cy="360000"/>
          </a:xfrm>
          <a:prstGeom prst="rect">
            <a:avLst/>
          </a:prstGeom>
        </p:spPr>
      </p:pic>
      <p:pic>
        <p:nvPicPr>
          <p:cNvPr id="8" name="Afbeelding 7" descr="Afbeelding met sinaasappel, geel, Kleurrijkheid&#10;&#10;Door AI gegenereerde inhoud is mogelijk onjuist.">
            <a:extLst>
              <a:ext uri="{FF2B5EF4-FFF2-40B4-BE49-F238E27FC236}">
                <a16:creationId xmlns:a16="http://schemas.microsoft.com/office/drawing/2014/main" id="{7D6F18C1-503E-F9F4-50F0-2E45BD280F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763295" y="5649456"/>
            <a:ext cx="416250" cy="360000"/>
          </a:xfrm>
          <a:prstGeom prst="rect">
            <a:avLst/>
          </a:prstGeom>
        </p:spPr>
      </p:pic>
    </p:spTree>
    <p:extLst>
      <p:ext uri="{BB962C8B-B14F-4D97-AF65-F5344CB8AC3E}">
        <p14:creationId xmlns:p14="http://schemas.microsoft.com/office/powerpoint/2010/main" val="202356558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 dockstate="right" visibility="0" width="438"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366F42C-AC57-4629-B8D7-4A9AF6CF3AFD}">
  <we:reference id="wa200008583" version="1.0.0.1" store="nl-NL" storeType="OMEX"/>
  <we:alternateReferences>
    <we:reference id="wa200008583" version="1.0.0.1"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4523AED-1E78-410B-91C9-C81EC243B1A0}">
  <we:reference id="wa200005566" version="3.0.0.2" store="nl-NL" storeType="OMEX"/>
  <we:alternateReferences>
    <we:reference id="WA200005566" version="3.0.0.2" store="" storeType="OMEX"/>
  </we:alternateReferences>
  <we:properties>
    <we:property name="theme" value="{&quot;name&quot;:&quot;Custom&quot;,&quot;previewImages&quot;:[&quot;https://cpp.appsdowonders.com/assets/SlideTitle-blanche.png&quot;,&quot;https://cpp.appsdowonders.com/assets/SlideTextbox1V1-blanche.png&quot;,&quot;https://cpp.appsdowonders.com/assets/SlideTextbox3V1-blanche.png&quot;,&quot;https://cpp.appsdowonders.com/assets/SlideTable-blanche.png&quot;,&quot;https://cpp.appsdowonders.com/assets/SlideTimeline-blanche.png&quot;],&quot;colorPalette&quot;:[&quot;#000000&quot;,&quot;#F7F6F6&quot;,&quot;#f9f5f5&quot;,&quot;#f18717&quot;,&quot;#706f6d&quot;,&quot;#706f6d&quot;,&quot;#cc6c2a&quot;,&quot;#cc6c2a&quot;,&quot;#ffffff&quot;,&quot;#ffffff&quot;],&quot;showIcon&quot;:true,&quot;index&quot;:4}"/>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408</TotalTime>
  <Words>1582</Words>
  <Application>Microsoft Macintosh PowerPoint</Application>
  <PresentationFormat>Aangepast</PresentationFormat>
  <Paragraphs>191</Paragraphs>
  <Slides>14</Slides>
  <Notes>14</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-webkit-standard</vt:lpstr>
      <vt:lpstr>Calibri</vt:lpstr>
      <vt:lpstr>Calibri Light</vt:lpstr>
      <vt:lpstr>Helvetica</vt:lpstr>
      <vt:lpstr>Helvetica Light</vt:lpstr>
      <vt:lpstr>Helvetica Neue</vt:lpstr>
      <vt:lpstr>Real Text Pro</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Tanja Klop</dc:creator>
  <cp:lastModifiedBy>Team SAN</cp:lastModifiedBy>
  <cp:revision>693</cp:revision>
  <cp:lastPrinted>2025-01-09T07:59:13Z</cp:lastPrinted>
  <dcterms:modified xsi:type="dcterms:W3CDTF">2026-02-17T20:29:17Z</dcterms:modified>
</cp:coreProperties>
</file>